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614" r:id="rId2"/>
    <p:sldId id="618" r:id="rId3"/>
    <p:sldId id="748" r:id="rId4"/>
    <p:sldId id="755" r:id="rId5"/>
    <p:sldId id="756" r:id="rId6"/>
    <p:sldId id="757" r:id="rId7"/>
    <p:sldId id="751" r:id="rId8"/>
    <p:sldId id="741" r:id="rId9"/>
    <p:sldId id="638" r:id="rId10"/>
    <p:sldId id="758" r:id="rId11"/>
    <p:sldId id="759" r:id="rId12"/>
    <p:sldId id="760" r:id="rId13"/>
    <p:sldId id="761" r:id="rId14"/>
    <p:sldId id="600" r:id="rId1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0" autoAdjust="0"/>
    <p:restoredTop sz="99765" autoAdjust="0"/>
  </p:normalViewPr>
  <p:slideViewPr>
    <p:cSldViewPr>
      <p:cViewPr varScale="1">
        <p:scale>
          <a:sx n="140" d="100"/>
          <a:sy n="140" d="100"/>
        </p:scale>
        <p:origin x="-104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31" d="100"/>
          <a:sy n="131" d="100"/>
        </p:scale>
        <p:origin x="-2240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rebuchet M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rebuchet MS"/>
              </a:defRPr>
            </a:lvl1pPr>
          </a:lstStyle>
          <a:p>
            <a:pPr>
              <a:defRPr/>
            </a:pPr>
            <a:fld id="{4DBDEF2B-2310-7944-ADED-48CDDC6962A7}" type="datetime1">
              <a:rPr lang="el-GR" smtClean="0"/>
              <a:pPr>
                <a:defRPr/>
              </a:pPr>
              <a:t>9/27/14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l-GR" noProof="0" dirty="0"/>
              <a:t>Kλικ για επεξεργασία των στυλ του υποδείγματος</a:t>
            </a:r>
          </a:p>
          <a:p>
            <a:pPr lvl="1"/>
            <a:r>
              <a:rPr lang="el-GR" noProof="0" dirty="0"/>
              <a:t>Δεύτερου επιπέδου</a:t>
            </a:r>
          </a:p>
          <a:p>
            <a:pPr lvl="2"/>
            <a:r>
              <a:rPr lang="el-GR" noProof="0" dirty="0"/>
              <a:t>Τρίτου επιπέδου</a:t>
            </a:r>
          </a:p>
          <a:p>
            <a:pPr lvl="3"/>
            <a:r>
              <a:rPr lang="el-GR" noProof="0" dirty="0"/>
              <a:t>Τέταρτου επιπέδου</a:t>
            </a:r>
          </a:p>
          <a:p>
            <a:pPr lvl="4"/>
            <a:r>
              <a:rPr lang="el-GR" noProof="0" dirty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rebuchet M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rebuchet MS"/>
              </a:defRPr>
            </a:lvl1pPr>
          </a:lstStyle>
          <a:p>
            <a:pPr>
              <a:defRPr/>
            </a:pPr>
            <a:fld id="{D59AF136-9201-FA4A-AA7C-184583ECB311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9936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9AF136-9201-FA4A-AA7C-184583ECB311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5826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7FF811-A919-644E-93E8-F7384798D718}" type="slidenum">
              <a:rPr lang="el-GR" sz="1200">
                <a:latin typeface="Trebuchet MS"/>
              </a:rPr>
              <a:pPr eaLnBrk="1" hangingPunct="1"/>
              <a:t>12</a:t>
            </a:fld>
            <a:endParaRPr lang="el-GR" sz="1200" dirty="0">
              <a:latin typeface="Trebuchet M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7FF811-A919-644E-93E8-F7384798D718}" type="slidenum">
              <a:rPr lang="el-GR" sz="1200">
                <a:latin typeface="Trebuchet MS"/>
              </a:rPr>
              <a:pPr eaLnBrk="1" hangingPunct="1"/>
              <a:t>13</a:t>
            </a:fld>
            <a:endParaRPr lang="el-GR" sz="1200" dirty="0">
              <a:latin typeface="Trebuchet M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29C702-F14D-CB4B-8958-38D17AA97151}" type="slidenum">
              <a:rPr lang="el-GR" sz="1200">
                <a:latin typeface="Trebuchet MS"/>
              </a:rPr>
              <a:pPr eaLnBrk="1" hangingPunct="1"/>
              <a:t>14</a:t>
            </a:fld>
            <a:endParaRPr lang="el-GR" sz="1200" dirty="0">
              <a:latin typeface="Trebuchet M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7FF811-A919-644E-93E8-F7384798D718}" type="slidenum">
              <a:rPr lang="el-GR" sz="1200">
                <a:latin typeface="Trebuchet MS"/>
              </a:rPr>
              <a:pPr eaLnBrk="1" hangingPunct="1"/>
              <a:t>2</a:t>
            </a:fld>
            <a:endParaRPr lang="el-GR" sz="1200" dirty="0">
              <a:latin typeface="Trebuchet M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7FF811-A919-644E-93E8-F7384798D718}" type="slidenum">
              <a:rPr lang="el-GR" sz="1200">
                <a:latin typeface="Trebuchet MS"/>
              </a:rPr>
              <a:pPr eaLnBrk="1" hangingPunct="1"/>
              <a:t>3</a:t>
            </a:fld>
            <a:endParaRPr lang="el-GR" sz="1200" dirty="0">
              <a:latin typeface="Trebuchet M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7FF811-A919-644E-93E8-F7384798D718}" type="slidenum">
              <a:rPr lang="el-GR" sz="1200">
                <a:latin typeface="Trebuchet MS"/>
              </a:rPr>
              <a:pPr eaLnBrk="1" hangingPunct="1"/>
              <a:t>4</a:t>
            </a:fld>
            <a:endParaRPr lang="el-GR" sz="1200" dirty="0">
              <a:latin typeface="Trebuchet M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7FF811-A919-644E-93E8-F7384798D718}" type="slidenum">
              <a:rPr lang="el-GR" sz="1200">
                <a:latin typeface="Trebuchet MS"/>
              </a:rPr>
              <a:pPr eaLnBrk="1" hangingPunct="1"/>
              <a:t>5</a:t>
            </a:fld>
            <a:endParaRPr lang="el-GR" sz="1200" dirty="0">
              <a:latin typeface="Trebuchet M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7FF811-A919-644E-93E8-F7384798D718}" type="slidenum">
              <a:rPr lang="el-GR" sz="1200">
                <a:latin typeface="Trebuchet MS"/>
              </a:rPr>
              <a:pPr eaLnBrk="1" hangingPunct="1"/>
              <a:t>6</a:t>
            </a:fld>
            <a:endParaRPr lang="el-GR" sz="1200" dirty="0">
              <a:latin typeface="Trebuchet M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7FF811-A919-644E-93E8-F7384798D718}" type="slidenum">
              <a:rPr lang="el-GR" sz="1200">
                <a:latin typeface="Trebuchet MS"/>
              </a:rPr>
              <a:pPr eaLnBrk="1" hangingPunct="1"/>
              <a:t>9</a:t>
            </a:fld>
            <a:endParaRPr lang="el-GR" sz="1200" dirty="0">
              <a:latin typeface="Trebuchet M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7FF811-A919-644E-93E8-F7384798D718}" type="slidenum">
              <a:rPr lang="el-GR" sz="1200">
                <a:latin typeface="Trebuchet MS"/>
              </a:rPr>
              <a:pPr eaLnBrk="1" hangingPunct="1"/>
              <a:t>10</a:t>
            </a:fld>
            <a:endParaRPr lang="el-GR" sz="1200" dirty="0">
              <a:latin typeface="Trebuchet M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7FF811-A919-644E-93E8-F7384798D718}" type="slidenum">
              <a:rPr lang="el-GR" sz="1200">
                <a:latin typeface="Trebuchet MS"/>
              </a:rPr>
              <a:pPr eaLnBrk="1" hangingPunct="1"/>
              <a:t>11</a:t>
            </a:fld>
            <a:endParaRPr lang="el-GR" sz="1200" dirty="0">
              <a:latin typeface="Trebuchet M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D633B-A1BD-8942-BA76-3BD353967800}" type="datetime1">
              <a:rPr lang="el-GR"/>
              <a:pPr>
                <a:defRPr/>
              </a:pPr>
              <a:t>9/27/14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WS.01 lecture 1: Web history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AF192-BCF9-104D-A85F-DA88A4E1510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513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89C3F-E615-6E47-B32F-15667526F12B}" type="datetime1">
              <a:rPr lang="el-GR"/>
              <a:pPr>
                <a:defRPr/>
              </a:pPr>
              <a:t>9/27/14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WS.01 lecture 1: Web history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26B0-B801-5347-8515-81AEDF733A7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353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4D51B-A2FC-1049-92B7-B04013DC68A6}" type="datetime1">
              <a:rPr lang="el-GR"/>
              <a:pPr>
                <a:defRPr/>
              </a:pPr>
              <a:t>9/27/14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WS.01 lecture 1: Web history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2CC93-D154-4B45-83D0-81DDB5A6D9C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790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0488" y="-74613"/>
            <a:ext cx="8229600" cy="7191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650" y="1566863"/>
            <a:ext cx="3960813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68863" y="1566863"/>
            <a:ext cx="39624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55650" y="3905250"/>
            <a:ext cx="3960813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8863" y="3905250"/>
            <a:ext cx="39624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9E35D3-E6C8-1A47-9C09-4B74EB1A0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3652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0DEF6-600A-1948-8F42-73C53DC8C8C5}" type="datetime1">
              <a:rPr lang="el-GR"/>
              <a:pPr>
                <a:defRPr/>
              </a:pPr>
              <a:t>9/27/14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WS.01 lecture 1: Web history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86B6D-4FA4-9444-A513-03A9A1402C7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94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4BD9D-0F4F-3C4A-AD55-171B0302AE26}" type="datetime1">
              <a:rPr lang="el-GR"/>
              <a:pPr>
                <a:defRPr/>
              </a:pPr>
              <a:t>9/27/14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WS.01 lecture 1: Web history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90D1C-4B22-BF46-9030-B8BBE7C9DA4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011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AF9B4-2969-5F4A-BA2D-49C4822BBC81}" type="datetime1">
              <a:rPr lang="el-GR"/>
              <a:pPr>
                <a:defRPr/>
              </a:pPr>
              <a:t>9/27/14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WS.01 lecture 1: Web history</a:t>
            </a: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A0E06-90A1-3C44-8412-FD640A3A51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446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F563C-BAFA-7D45-AB56-01EA0DAA6F6A}" type="datetime1">
              <a:rPr lang="el-GR"/>
              <a:pPr>
                <a:defRPr/>
              </a:pPr>
              <a:t>9/27/14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WS.01 lecture 1: Web history</a:t>
            </a: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5A273-A71C-D141-9208-36DC82E9F71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71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4D69C-7249-734D-B506-13567FA3227A}" type="datetime1">
              <a:rPr lang="el-GR"/>
              <a:pPr>
                <a:defRPr/>
              </a:pPr>
              <a:t>9/27/14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WS.01 lecture 1: Web history</a:t>
            </a: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281B2-693F-7148-BC70-E76CAA990E5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725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70CED-8690-2742-B887-14B538449435}" type="datetime1">
              <a:rPr lang="el-GR"/>
              <a:pPr>
                <a:defRPr/>
              </a:pPr>
              <a:t>9/27/14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WS.01 lecture 1: Web history</a:t>
            </a: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F4A7E-D82E-2B40-B34D-075261D143B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140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D719F-6B0C-204A-8F87-E572AA8B24EB}" type="datetime1">
              <a:rPr lang="el-GR"/>
              <a:pPr>
                <a:defRPr/>
              </a:pPr>
              <a:t>9/27/14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WS.01 lecture 1: Web history</a:t>
            </a: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895B6-BAD0-2241-88E5-158BCBB1BB2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076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2F44B-3A78-AA4F-B638-786169BD55DD}" type="datetime1">
              <a:rPr lang="el-GR"/>
              <a:pPr>
                <a:defRPr/>
              </a:pPr>
              <a:t>9/27/14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WS.01 lecture 1: Web history</a:t>
            </a: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C73F6-7299-8345-B5AA-2D23590D6D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67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Kλικ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Trebuchet MS"/>
              </a:defRPr>
            </a:lvl1pPr>
          </a:lstStyle>
          <a:p>
            <a:pPr>
              <a:defRPr/>
            </a:pPr>
            <a:fld id="{CF531E03-0202-5C4F-AD05-95334313AA05}" type="datetime1">
              <a:rPr lang="el-GR" smtClean="0"/>
              <a:pPr>
                <a:defRPr/>
              </a:pPr>
              <a:t>9/27/14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Trebuchet MS"/>
              </a:defRPr>
            </a:lvl1pPr>
          </a:lstStyle>
          <a:p>
            <a:pPr>
              <a:defRPr/>
            </a:pPr>
            <a:r>
              <a:rPr lang="en-US" dirty="0" smtClean="0"/>
              <a:t>WS.01 lecture 1: Web history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Trebuchet MS"/>
              </a:defRPr>
            </a:lvl1pPr>
          </a:lstStyle>
          <a:p>
            <a:pPr>
              <a:defRPr/>
            </a:pPr>
            <a:fld id="{CA89D166-EC21-B546-B716-1DFEB1B1A802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rebuchet MS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rebuchet MS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ellak.gr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llak.gr/" TargetMode="External"/><Relationship Id="rId4" Type="http://schemas.openxmlformats.org/officeDocument/2006/relationships/hyperlink" Target="http://www.Vafopoulos.org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cic.gov.uk/transparency" TargetMode="External"/><Relationship Id="rId4" Type="http://schemas.openxmlformats.org/officeDocument/2006/relationships/hyperlink" Target="http://www.hscic.gov.uk/searchcatalogue?infotype=0/Open+data&amp;sort=Most+recent&amp;size=10&amp;page=1%23top" TargetMode="External"/><Relationship Id="rId5" Type="http://schemas.openxmlformats.org/officeDocument/2006/relationships/hyperlink" Target="https://www.healthdata.gov/" TargetMode="External"/><Relationship Id="rId6" Type="http://schemas.openxmlformats.org/officeDocument/2006/relationships/hyperlink" Target="http://thegovlab.org/nhs/" TargetMode="External"/><Relationship Id="rId7" Type="http://schemas.openxmlformats.org/officeDocument/2006/relationships/hyperlink" Target="http://nhshackday.com/" TargetMode="External"/><Relationship Id="rId8" Type="http://schemas.openxmlformats.org/officeDocument/2006/relationships/hyperlink" Target="http://www.openmhealth.org/about/" TargetMode="External"/><Relationship Id="rId9" Type="http://schemas.openxmlformats.org/officeDocument/2006/relationships/hyperlink" Target="http://www.openhealthcare.org.uk/about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://goo.gl/AV6dzg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penhealthdata.cdehub.org/diabetes.html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9552" y="5229200"/>
            <a:ext cx="7848872" cy="1169120"/>
          </a:xfrm>
        </p:spPr>
        <p:txBody>
          <a:bodyPr rtlCol="0">
            <a:noAutofit/>
          </a:bodyPr>
          <a:lstStyle/>
          <a:p>
            <a:r>
              <a:rPr lang="en-US" sz="2400" i="1" dirty="0" err="1">
                <a:latin typeface="Helvetica Neue"/>
                <a:cs typeface="Helvetica Neue"/>
              </a:rPr>
              <a:t>Michalis</a:t>
            </a:r>
            <a:r>
              <a:rPr lang="en-US" sz="2400" i="1" dirty="0">
                <a:latin typeface="Helvetica Neue"/>
                <a:cs typeface="Helvetica Neue"/>
              </a:rPr>
              <a:t> </a:t>
            </a:r>
            <a:r>
              <a:rPr lang="en-US" sz="2400" i="1" dirty="0" err="1" smtClean="0">
                <a:latin typeface="Helvetica Neue"/>
                <a:cs typeface="Helvetica Neue"/>
              </a:rPr>
              <a:t>Vafopoulos</a:t>
            </a:r>
            <a:r>
              <a:rPr lang="en-US" sz="2400" i="1" dirty="0" smtClean="0">
                <a:latin typeface="Helvetica Neue"/>
                <a:cs typeface="Helvetica Neue"/>
              </a:rPr>
              <a:t>, </a:t>
            </a:r>
            <a:r>
              <a:rPr lang="en-US" sz="2400" i="1" dirty="0" smtClean="0">
                <a:latin typeface="Helvetica Neue"/>
                <a:cs typeface="Helvetica Neue"/>
                <a:hlinkClick r:id="rId3"/>
              </a:rPr>
              <a:t>GFOSS</a:t>
            </a:r>
            <a:r>
              <a:rPr lang="en-US" sz="2400" dirty="0" smtClean="0">
                <a:latin typeface="Helvetica Neue"/>
                <a:cs typeface="Helvetica Neue"/>
              </a:rPr>
              <a:t>, </a:t>
            </a:r>
            <a:r>
              <a:rPr lang="en-US" sz="2400" i="1" dirty="0" err="1" smtClean="0">
                <a:latin typeface="Helvetica Neue"/>
                <a:cs typeface="Helvetica Neue"/>
              </a:rPr>
              <a:t>vafopoulos.org</a:t>
            </a:r>
            <a:endParaRPr lang="en-US" sz="2400" i="1" dirty="0" smtClean="0">
              <a:latin typeface="Helvetica Neue"/>
              <a:cs typeface="Helvetica Neue"/>
            </a:endParaRPr>
          </a:p>
          <a:p>
            <a:r>
              <a:rPr lang="en-US" sz="2400" i="1" dirty="0" err="1" smtClean="0">
                <a:latin typeface="Helvetica Neue"/>
                <a:cs typeface="Helvetica Neue"/>
              </a:rPr>
              <a:t>Theodoros</a:t>
            </a:r>
            <a:r>
              <a:rPr lang="en-US" sz="2400" i="1" dirty="0" smtClean="0">
                <a:latin typeface="Helvetica Neue"/>
                <a:cs typeface="Helvetica Neue"/>
              </a:rPr>
              <a:t> </a:t>
            </a:r>
            <a:r>
              <a:rPr lang="en-US" sz="2400" i="1" dirty="0" err="1">
                <a:latin typeface="Helvetica Neue"/>
                <a:cs typeface="Helvetica Neue"/>
              </a:rPr>
              <a:t>Karounos</a:t>
            </a:r>
            <a:r>
              <a:rPr lang="en-US" sz="2400" i="1" dirty="0">
                <a:latin typeface="Helvetica Neue"/>
                <a:cs typeface="Helvetica Neue"/>
              </a:rPr>
              <a:t>, </a:t>
            </a:r>
            <a:r>
              <a:rPr lang="en-US" sz="2400" i="1" dirty="0" smtClean="0">
                <a:latin typeface="Helvetica Neue"/>
                <a:cs typeface="Helvetica Neue"/>
                <a:hlinkClick r:id="rId3"/>
              </a:rPr>
              <a:t>GFOSS</a:t>
            </a:r>
            <a:endParaRPr lang="en-US" sz="2400" dirty="0" smtClean="0">
              <a:latin typeface="Helvetica Neue"/>
              <a:ea typeface="+mn-ea"/>
              <a:cs typeface="Helvetica Neue"/>
            </a:endParaRPr>
          </a:p>
        </p:txBody>
      </p:sp>
      <p:sp>
        <p:nvSpPr>
          <p:cNvPr id="4" name="2 - Υπότιτλος"/>
          <p:cNvSpPr txBox="1">
            <a:spLocks/>
          </p:cNvSpPr>
          <p:nvPr/>
        </p:nvSpPr>
        <p:spPr>
          <a:xfrm>
            <a:off x="1285875" y="5715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3200" dirty="0">
              <a:solidFill>
                <a:schemeClr val="tx1">
                  <a:tint val="75000"/>
                </a:scheme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2 - Υπότιτλος"/>
          <p:cNvSpPr txBox="1">
            <a:spLocks/>
          </p:cNvSpPr>
          <p:nvPr/>
        </p:nvSpPr>
        <p:spPr bwMode="auto">
          <a:xfrm>
            <a:off x="179512" y="980728"/>
            <a:ext cx="842493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1"/>
                </a:solidFill>
                <a:latin typeface="Trebuchet MS"/>
                <a:ea typeface="+mn-ea"/>
                <a:cs typeface="Trebuchet MS"/>
              </a:rPr>
              <a:t>Open Health </a:t>
            </a:r>
            <a:r>
              <a:rPr lang="en-US" sz="5400" b="1" dirty="0" smtClean="0">
                <a:solidFill>
                  <a:schemeClr val="tx1"/>
                </a:solidFill>
                <a:latin typeface="Trebuchet MS"/>
                <a:ea typeface="+mn-ea"/>
                <a:cs typeface="Trebuchet MS"/>
              </a:rPr>
              <a:t>Data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/>
                </a:solidFill>
                <a:latin typeface="Trebuchet MS"/>
                <a:ea typeface="+mn-ea"/>
                <a:cs typeface="Trebuchet MS"/>
              </a:rPr>
              <a:t>a </a:t>
            </a:r>
            <a:r>
              <a:rPr lang="en-US" sz="4800" dirty="0">
                <a:solidFill>
                  <a:schemeClr val="tx1"/>
                </a:solidFill>
                <a:latin typeface="Trebuchet MS"/>
                <a:ea typeface="+mn-ea"/>
                <a:cs typeface="Trebuchet MS"/>
              </a:rPr>
              <a:t>challenge for improving health services</a:t>
            </a:r>
            <a:endParaRPr lang="el-GR" sz="4800" dirty="0">
              <a:solidFill>
                <a:schemeClr val="tx1"/>
              </a:solidFill>
              <a:latin typeface="Trebuchet MS"/>
              <a:ea typeface="+mn-ea"/>
              <a:cs typeface="Trebuchet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9792" y="4149080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3</a:t>
            </a:r>
            <a:r>
              <a:rPr lang="en-US" baseline="30000" dirty="0" smtClean="0">
                <a:latin typeface="Helvetica Neue"/>
                <a:cs typeface="Helvetica Neue"/>
              </a:rPr>
              <a:t>rd</a:t>
            </a:r>
            <a:r>
              <a:rPr lang="en-US" dirty="0" smtClean="0">
                <a:latin typeface="Helvetica Neue"/>
                <a:cs typeface="Helvetica Neue"/>
              </a:rPr>
              <a:t> meeting, </a:t>
            </a:r>
            <a:r>
              <a:rPr lang="en-US" dirty="0" err="1" smtClean="0">
                <a:latin typeface="Helvetica Neue"/>
                <a:cs typeface="Helvetica Neue"/>
              </a:rPr>
              <a:t>eHealth</a:t>
            </a:r>
            <a:r>
              <a:rPr lang="en-US" dirty="0" smtClean="0">
                <a:latin typeface="Helvetica Neue"/>
                <a:cs typeface="Helvetica Neue"/>
              </a:rPr>
              <a:t> Ecosystem, </a:t>
            </a:r>
            <a:r>
              <a:rPr lang="en-US" dirty="0" smtClean="0">
                <a:latin typeface="Helvetica Neue"/>
                <a:cs typeface="Helvetica Neue"/>
              </a:rPr>
              <a:t>30</a:t>
            </a:r>
            <a:r>
              <a:rPr lang="en-US" dirty="0" smtClean="0">
                <a:latin typeface="Helvetica Neue"/>
                <a:cs typeface="Helvetica Neue"/>
              </a:rPr>
              <a:t>/</a:t>
            </a:r>
            <a:r>
              <a:rPr lang="en-US" dirty="0">
                <a:latin typeface="Helvetica Neue"/>
                <a:cs typeface="Helvetica Neue"/>
              </a:rPr>
              <a:t>9</a:t>
            </a:r>
            <a:r>
              <a:rPr lang="en-US" dirty="0" smtClean="0">
                <a:latin typeface="Helvetica Neue"/>
                <a:cs typeface="Helvetica Neue"/>
              </a:rPr>
              <a:t>/</a:t>
            </a:r>
            <a:r>
              <a:rPr lang="en-US" dirty="0" smtClean="0">
                <a:latin typeface="Helvetica Neue"/>
                <a:cs typeface="Helvetica Neue"/>
              </a:rPr>
              <a:t>2014</a:t>
            </a:r>
          </a:p>
          <a:p>
            <a:endParaRPr lang="en-US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41160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899592" y="332656"/>
            <a:ext cx="7560840" cy="719138"/>
          </a:xfrm>
        </p:spPr>
        <p:txBody>
          <a:bodyPr/>
          <a:lstStyle/>
          <a:p>
            <a:r>
              <a:rPr lang="en-US" sz="5400" b="1" dirty="0" smtClean="0"/>
              <a:t>Why open health data?</a:t>
            </a:r>
            <a:endParaRPr lang="en-US" sz="5400" dirty="0"/>
          </a:p>
        </p:txBody>
      </p:sp>
      <p:sp>
        <p:nvSpPr>
          <p:cNvPr id="6147" name="Rectangle 19"/>
          <p:cNvSpPr>
            <a:spLocks noChangeArrowheads="1"/>
          </p:cNvSpPr>
          <p:nvPr/>
        </p:nvSpPr>
        <p:spPr bwMode="auto">
          <a:xfrm>
            <a:off x="539552" y="1340768"/>
            <a:ext cx="828092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Aft>
                <a:spcPts val="600"/>
              </a:spcAft>
              <a:buFont typeface="Wingdings" charset="2"/>
              <a:buChar char="ü"/>
            </a:pPr>
            <a:r>
              <a:rPr lang="en-US" sz="3100" dirty="0" smtClean="0">
                <a:latin typeface="Trebuchet MS"/>
                <a:cs typeface="Trebuchet MS"/>
              </a:rPr>
              <a:t>Accountability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Political, Economic, Citizen Involvement, </a:t>
            </a:r>
            <a:r>
              <a:rPr lang="en-US" sz="2400" dirty="0" smtClean="0"/>
              <a:t>Clinical </a:t>
            </a:r>
            <a:endParaRPr lang="en-US" sz="3100" dirty="0">
              <a:latin typeface="Trebuchet MS"/>
              <a:cs typeface="Trebuchet MS"/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3200" dirty="0" smtClean="0"/>
              <a:t>Choice </a:t>
            </a:r>
            <a:r>
              <a:rPr lang="en-US" sz="2400" dirty="0" smtClean="0"/>
              <a:t>Variety, Quality </a:t>
            </a:r>
            <a:r>
              <a:rPr lang="en-US" sz="2400" dirty="0"/>
              <a:t>of </a:t>
            </a:r>
            <a:r>
              <a:rPr lang="en-US" sz="2400" dirty="0" smtClean="0"/>
              <a:t>information</a:t>
            </a:r>
            <a:endParaRPr lang="en-US" sz="3100" dirty="0">
              <a:latin typeface="Trebuchet MS"/>
              <a:cs typeface="Trebuchet MS"/>
            </a:endParaRPr>
          </a:p>
          <a:p>
            <a:pPr marL="457200" indent="-457200">
              <a:spcAft>
                <a:spcPts val="600"/>
              </a:spcAft>
              <a:buFont typeface="Wingdings" charset="2"/>
              <a:buChar char="ü"/>
            </a:pPr>
            <a:r>
              <a:rPr lang="en-US" sz="3200" dirty="0"/>
              <a:t>Efficiency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2400" dirty="0" smtClean="0"/>
              <a:t>Operational, Economic, Treatment, Resource allocation</a:t>
            </a:r>
          </a:p>
          <a:p>
            <a:r>
              <a:rPr lang="en-US" sz="2400" dirty="0" smtClean="0"/>
              <a:t> </a:t>
            </a:r>
            <a:endParaRPr lang="en-US" sz="2400" dirty="0"/>
          </a:p>
          <a:p>
            <a:pPr marL="457200" indent="-457200">
              <a:spcAft>
                <a:spcPts val="600"/>
              </a:spcAft>
              <a:buFont typeface="Wingdings" charset="2"/>
              <a:buChar char="ü"/>
            </a:pPr>
            <a:r>
              <a:rPr lang="en-US" sz="2800" dirty="0"/>
              <a:t>Customer Service &amp; Patient Satisfaction</a:t>
            </a:r>
          </a:p>
          <a:p>
            <a:r>
              <a:rPr lang="en-US" sz="2400" dirty="0" smtClean="0"/>
              <a:t>Quality, Quantity </a:t>
            </a:r>
            <a:r>
              <a:rPr lang="en-US" sz="2400" dirty="0"/>
              <a:t>of patients </a:t>
            </a:r>
            <a:r>
              <a:rPr lang="en-US" sz="2400" dirty="0" smtClean="0"/>
              <a:t>served</a:t>
            </a:r>
          </a:p>
          <a:p>
            <a:endParaRPr lang="en-US" sz="2400" dirty="0"/>
          </a:p>
          <a:p>
            <a:pPr marL="457200" indent="-457200">
              <a:spcAft>
                <a:spcPts val="600"/>
              </a:spcAft>
              <a:buFont typeface="Wingdings" charset="2"/>
              <a:buChar char="ü"/>
            </a:pPr>
            <a:r>
              <a:rPr lang="en-US" sz="2800" dirty="0"/>
              <a:t>Innovation &amp; Economic Growth</a:t>
            </a:r>
          </a:p>
          <a:p>
            <a:r>
              <a:rPr lang="en-US" sz="2400" dirty="0" err="1" smtClean="0"/>
              <a:t>Labour</a:t>
            </a:r>
            <a:r>
              <a:rPr lang="en-US" sz="2400" dirty="0" smtClean="0"/>
              <a:t>, Economic, Research</a:t>
            </a:r>
            <a:endParaRPr lang="en-US" sz="2400" dirty="0"/>
          </a:p>
          <a:p>
            <a:pPr>
              <a:spcAft>
                <a:spcPts val="600"/>
              </a:spcAft>
            </a:pPr>
            <a:endParaRPr lang="en-US" sz="2800" dirty="0">
              <a:latin typeface="Trebuchet MS"/>
              <a:cs typeface="Trebuchet MS"/>
            </a:endParaRPr>
          </a:p>
          <a:p>
            <a:pPr marL="514350" indent="-514350">
              <a:spcAft>
                <a:spcPts val="600"/>
              </a:spcAft>
              <a:buFont typeface="+mj-ea"/>
              <a:buAutoNum type="circleNumDbPlain"/>
            </a:pPr>
            <a:endParaRPr lang="el-GR" sz="2800" dirty="0" smtClean="0">
              <a:latin typeface="Trebuchet MS"/>
              <a:cs typeface="Trebuchet MS"/>
            </a:endParaRPr>
          </a:p>
          <a:p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endParaRPr lang="en-US" sz="2400" dirty="0">
              <a:latin typeface="Trebuchet MS"/>
              <a:cs typeface="Trebuchet MS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l-GR" sz="20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804158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39552" y="332656"/>
            <a:ext cx="7920880" cy="719138"/>
          </a:xfrm>
        </p:spPr>
        <p:txBody>
          <a:bodyPr/>
          <a:lstStyle/>
          <a:p>
            <a:r>
              <a:rPr lang="en-US" sz="5400" b="1" dirty="0" smtClean="0"/>
              <a:t>How open health data?</a:t>
            </a:r>
            <a:endParaRPr lang="en-US" sz="5400" dirty="0"/>
          </a:p>
        </p:txBody>
      </p:sp>
      <p:sp>
        <p:nvSpPr>
          <p:cNvPr id="6147" name="Rectangle 19"/>
          <p:cNvSpPr>
            <a:spLocks noChangeArrowheads="1"/>
          </p:cNvSpPr>
          <p:nvPr/>
        </p:nvSpPr>
        <p:spPr bwMode="auto">
          <a:xfrm>
            <a:off x="539552" y="1556792"/>
            <a:ext cx="828092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indent="-571500">
              <a:buFont typeface="Courier New"/>
              <a:buChar char="o"/>
            </a:pPr>
            <a:r>
              <a:rPr lang="en-US" sz="3600" dirty="0" smtClean="0"/>
              <a:t>The platform is here (</a:t>
            </a:r>
            <a:r>
              <a:rPr lang="en-US" sz="3600" dirty="0" err="1" smtClean="0"/>
              <a:t>data.gov.gr</a:t>
            </a:r>
            <a:r>
              <a:rPr lang="en-US" sz="3600" dirty="0"/>
              <a:t>)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we are missing the data…</a:t>
            </a:r>
            <a:endParaRPr lang="en-US" sz="3600" dirty="0"/>
          </a:p>
          <a:p>
            <a:endParaRPr lang="en-US" sz="3600" dirty="0" smtClean="0"/>
          </a:p>
          <a:p>
            <a:pPr marL="571500" indent="-571500">
              <a:buFont typeface="Courier New"/>
              <a:buChar char="o"/>
            </a:pPr>
            <a:r>
              <a:rPr lang="en-US" sz="3600" dirty="0" smtClean="0"/>
              <a:t>A </a:t>
            </a:r>
            <a:r>
              <a:rPr lang="en-US" sz="3600" dirty="0"/>
              <a:t>national plan for releasing data </a:t>
            </a:r>
            <a:r>
              <a:rPr lang="en-US" sz="3600" dirty="0" smtClean="0"/>
              <a:t>(both short &amp; long term) based on procrastination </a:t>
            </a:r>
            <a:r>
              <a:rPr lang="en-US" sz="3600" dirty="0"/>
              <a:t>principle</a:t>
            </a:r>
          </a:p>
          <a:p>
            <a:pPr>
              <a:spcAft>
                <a:spcPts val="600"/>
              </a:spcAft>
            </a:pPr>
            <a:endParaRPr lang="en-US" sz="2800" dirty="0">
              <a:latin typeface="Trebuchet MS"/>
              <a:cs typeface="Trebuchet MS"/>
            </a:endParaRPr>
          </a:p>
          <a:p>
            <a:pPr marL="514350" indent="-514350">
              <a:spcAft>
                <a:spcPts val="600"/>
              </a:spcAft>
              <a:buFont typeface="+mj-ea"/>
              <a:buAutoNum type="circleNumDbPlain"/>
            </a:pPr>
            <a:endParaRPr lang="el-GR" sz="2800" dirty="0" smtClean="0">
              <a:latin typeface="Trebuchet MS"/>
              <a:cs typeface="Trebuchet MS"/>
            </a:endParaRPr>
          </a:p>
          <a:p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endParaRPr lang="en-US" sz="2400" dirty="0">
              <a:latin typeface="Trebuchet MS"/>
              <a:cs typeface="Trebuchet MS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l-GR" sz="20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543627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51520" y="764704"/>
            <a:ext cx="8712968" cy="1007170"/>
          </a:xfrm>
        </p:spPr>
        <p:txBody>
          <a:bodyPr/>
          <a:lstStyle/>
          <a:p>
            <a:r>
              <a:rPr lang="en-US" sz="3600" i="1" dirty="0" smtClean="0">
                <a:latin typeface="Avenir Book"/>
                <a:cs typeface="Avenir Book"/>
              </a:rPr>
              <a:t>Hard to open a closed </a:t>
            </a:r>
            <a:r>
              <a:rPr lang="en-US" sz="3600" i="1" dirty="0">
                <a:latin typeface="Avenir Book"/>
                <a:cs typeface="Avenir Book"/>
              </a:rPr>
              <a:t>and </a:t>
            </a:r>
            <a:r>
              <a:rPr lang="en-US" sz="3600" i="1" dirty="0" smtClean="0">
                <a:latin typeface="Avenir Book"/>
                <a:cs typeface="Avenir Book"/>
              </a:rPr>
              <a:t>fragmented world but it has become too expensive and inefficient</a:t>
            </a:r>
            <a:r>
              <a:rPr lang="el-GR" sz="3600" i="1" dirty="0" smtClean="0">
                <a:latin typeface="Avenir Book"/>
                <a:cs typeface="Avenir Book"/>
              </a:rPr>
              <a:t> </a:t>
            </a:r>
            <a:r>
              <a:rPr lang="en-US" sz="3600" i="1" dirty="0" smtClean="0">
                <a:latin typeface="Avenir Book"/>
                <a:cs typeface="Avenir Book"/>
              </a:rPr>
              <a:t>to sustain it. </a:t>
            </a:r>
            <a:endParaRPr lang="en-US" sz="3600" i="1" dirty="0">
              <a:latin typeface="Avenir Book"/>
              <a:cs typeface="Avenir Book"/>
            </a:endParaRPr>
          </a:p>
        </p:txBody>
      </p:sp>
      <p:pic>
        <p:nvPicPr>
          <p:cNvPr id="2" name="Picture 1" descr="Screen Shot 2014-09-27 at 7.41.4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9144000" cy="436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322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51520" y="764704"/>
            <a:ext cx="8712968" cy="1007170"/>
          </a:xfrm>
        </p:spPr>
        <p:txBody>
          <a:bodyPr/>
          <a:lstStyle/>
          <a:p>
            <a:r>
              <a:rPr lang="en-US" i="1" dirty="0" smtClean="0">
                <a:latin typeface="Avenir Book"/>
                <a:cs typeface="Avenir Book"/>
              </a:rPr>
              <a:t>Thank you! Questions?</a:t>
            </a:r>
            <a:endParaRPr lang="en-US" i="1" dirty="0">
              <a:latin typeface="Avenir Book"/>
              <a:cs typeface="Avenir Book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2564904"/>
            <a:ext cx="8712968" cy="100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rebuchet MS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4000" i="1" dirty="0">
                <a:latin typeface="Avenir Book"/>
                <a:cs typeface="Avenir Book"/>
                <a:hlinkClick r:id="rId3"/>
              </a:rPr>
              <a:t>https://ellak.gr</a:t>
            </a:r>
            <a:r>
              <a:rPr lang="en-US" sz="4000" i="1" dirty="0" smtClean="0">
                <a:latin typeface="Avenir Book"/>
                <a:cs typeface="Avenir Book"/>
                <a:hlinkClick r:id="rId3"/>
              </a:rPr>
              <a:t>/</a:t>
            </a:r>
            <a:r>
              <a:rPr lang="en-US" sz="4000" i="1" dirty="0" smtClean="0">
                <a:latin typeface="Avenir Book"/>
                <a:cs typeface="Avenir Book"/>
              </a:rPr>
              <a:t> </a:t>
            </a:r>
            <a:endParaRPr lang="en-US" sz="4000" i="1" dirty="0">
              <a:latin typeface="Avenir Book"/>
              <a:cs typeface="Avenir Book"/>
            </a:endParaRPr>
          </a:p>
          <a:p>
            <a:r>
              <a:rPr lang="en-US" sz="4000" i="1" dirty="0" smtClean="0">
                <a:latin typeface="Avenir Book"/>
                <a:cs typeface="Avenir Book"/>
              </a:rPr>
              <a:t>@</a:t>
            </a:r>
            <a:r>
              <a:rPr lang="en-US" sz="4000" i="1" dirty="0" err="1" smtClean="0">
                <a:latin typeface="Avenir Book"/>
                <a:cs typeface="Avenir Book"/>
              </a:rPr>
              <a:t>vafopoulos</a:t>
            </a:r>
            <a:endParaRPr lang="en-US" sz="4000" i="1" dirty="0" smtClean="0">
              <a:latin typeface="Avenir Book"/>
              <a:cs typeface="Avenir Book"/>
            </a:endParaRPr>
          </a:p>
          <a:p>
            <a:r>
              <a:rPr lang="en-US" sz="4000" i="1" dirty="0" smtClean="0">
                <a:latin typeface="Avenir Book"/>
                <a:cs typeface="Avenir Book"/>
                <a:hlinkClick r:id="rId4"/>
              </a:rPr>
              <a:t>www.Vafopoulos.org</a:t>
            </a:r>
            <a:r>
              <a:rPr lang="en-US" sz="4000" i="1" dirty="0" smtClean="0">
                <a:latin typeface="Avenir Book"/>
                <a:cs typeface="Avenir Book"/>
              </a:rPr>
              <a:t>  </a:t>
            </a:r>
            <a:endParaRPr lang="en-US" sz="4000" i="1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2762091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- Τίτλος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rebuchet MS"/>
                <a:ea typeface="ＭＳ Ｐゴシック" charset="0"/>
                <a:cs typeface="ＭＳ Ｐゴシック" charset="0"/>
              </a:rPr>
              <a:t>More info</a:t>
            </a:r>
            <a:endParaRPr lang="en-US" b="1" dirty="0">
              <a:latin typeface="Trebuchet MS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2 - Θέση περιεχομένου"/>
          <p:cNvSpPr>
            <a:spLocks noGrp="1"/>
          </p:cNvSpPr>
          <p:nvPr>
            <p:ph idx="1"/>
          </p:nvPr>
        </p:nvSpPr>
        <p:spPr>
          <a:xfrm>
            <a:off x="285750" y="1285875"/>
            <a:ext cx="8678738" cy="484028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err="1" smtClean="0"/>
              <a:t>Μεγάλη</a:t>
            </a:r>
            <a:r>
              <a:rPr lang="en-US" sz="1600" dirty="0" smtClean="0"/>
              <a:t> </a:t>
            </a:r>
            <a:r>
              <a:rPr lang="en-US" sz="1600" dirty="0" err="1" smtClean="0"/>
              <a:t>Βρετ</a:t>
            </a:r>
            <a:r>
              <a:rPr lang="en-US" sz="1600" dirty="0" smtClean="0"/>
              <a:t>α</a:t>
            </a:r>
            <a:r>
              <a:rPr lang="en-US" sz="1600" dirty="0" err="1" smtClean="0"/>
              <a:t>νί</a:t>
            </a:r>
            <a:r>
              <a:rPr lang="en-US" sz="1600" dirty="0" smtClean="0"/>
              <a:t>α </a:t>
            </a:r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://www.hscic.gov.uk/transparency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sz="1600" dirty="0" err="1"/>
              <a:t>δεδομέν</a:t>
            </a:r>
            <a:r>
              <a:rPr lang="en-US" sz="1600" dirty="0"/>
              <a:t>α </a:t>
            </a:r>
            <a:r>
              <a:rPr lang="en-US" sz="1600" dirty="0" err="1"/>
              <a:t>γι</a:t>
            </a:r>
            <a:r>
              <a:rPr lang="en-US" sz="1600" dirty="0"/>
              <a:t>α </a:t>
            </a:r>
            <a:r>
              <a:rPr lang="en-US" sz="1600" dirty="0" err="1"/>
              <a:t>τη</a:t>
            </a:r>
            <a:r>
              <a:rPr lang="en-US" sz="1600" dirty="0"/>
              <a:t> </a:t>
            </a:r>
            <a:r>
              <a:rPr lang="en-US" sz="1600" dirty="0" err="1"/>
              <a:t>συντ</a:t>
            </a:r>
            <a:r>
              <a:rPr lang="en-US" sz="1600" dirty="0"/>
              <a:t>α</a:t>
            </a:r>
            <a:r>
              <a:rPr lang="en-US" sz="1600" dirty="0" err="1"/>
              <a:t>γογράφηση</a:t>
            </a:r>
            <a:r>
              <a:rPr lang="en-US" sz="1600" dirty="0"/>
              <a:t> </a:t>
            </a:r>
            <a:r>
              <a:rPr lang="en-US" sz="1600" dirty="0" err="1"/>
              <a:t>κ</a:t>
            </a:r>
            <a:r>
              <a:rPr lang="en-US" sz="1600" dirty="0"/>
              <a:t>α</a:t>
            </a:r>
            <a:r>
              <a:rPr lang="en-US" sz="1600" dirty="0" err="1"/>
              <a:t>ι</a:t>
            </a:r>
            <a:r>
              <a:rPr lang="en-US" sz="1600" dirty="0"/>
              <a:t> </a:t>
            </a:r>
            <a:r>
              <a:rPr lang="en-US" sz="1600" dirty="0" err="1"/>
              <a:t>άλλ</a:t>
            </a:r>
            <a:r>
              <a:rPr lang="en-US" sz="1600" dirty="0"/>
              <a:t>α </a:t>
            </a:r>
            <a:r>
              <a:rPr lang="en-US" sz="1600" dirty="0" err="1"/>
              <a:t>ζητήμ</a:t>
            </a:r>
            <a:r>
              <a:rPr lang="en-US" sz="1600" dirty="0"/>
              <a:t>α</a:t>
            </a:r>
            <a:r>
              <a:rPr lang="en-US" sz="1600" dirty="0" err="1"/>
              <a:t>τ</a:t>
            </a:r>
            <a:r>
              <a:rPr lang="en-US" sz="1600" dirty="0"/>
              <a:t>α </a:t>
            </a:r>
            <a:r>
              <a:rPr lang="en-US" sz="1600" dirty="0" err="1"/>
              <a:t>υγεί</a:t>
            </a:r>
            <a:r>
              <a:rPr lang="en-US" sz="1600" dirty="0"/>
              <a:t>α</a:t>
            </a:r>
            <a:r>
              <a:rPr lang="en-US" sz="1600" dirty="0" err="1"/>
              <a:t>ς</a:t>
            </a:r>
            <a:endParaRPr lang="en-US" sz="1600" dirty="0"/>
          </a:p>
          <a:p>
            <a:r>
              <a:rPr lang="en-US" sz="1600" dirty="0">
                <a:hlinkClick r:id="rId4"/>
              </a:rPr>
              <a:t>http://www.hscic.gov.uk/searchcatalogue?infotype=0%2fOpen+data&amp;sort=Most+recent&amp;size=10&amp;page=1#top</a:t>
            </a:r>
            <a:r>
              <a:rPr lang="en-US" sz="1600" dirty="0"/>
              <a:t> </a:t>
            </a:r>
          </a:p>
          <a:p>
            <a:r>
              <a:rPr lang="en-US" sz="1600" dirty="0" err="1" smtClean="0"/>
              <a:t>Γενικότερ</a:t>
            </a:r>
            <a:r>
              <a:rPr lang="en-US" sz="1600" dirty="0" smtClean="0"/>
              <a:t>α </a:t>
            </a:r>
            <a:r>
              <a:rPr lang="en-US" sz="1600" dirty="0" err="1" smtClean="0"/>
              <a:t>δεδομέν</a:t>
            </a:r>
            <a:r>
              <a:rPr lang="en-US" sz="1600" dirty="0" smtClean="0"/>
              <a:t>α </a:t>
            </a:r>
            <a:r>
              <a:rPr lang="en-US" sz="1600" dirty="0" smtClean="0">
                <a:hlinkClick r:id="rId5"/>
              </a:rPr>
              <a:t>https</a:t>
            </a:r>
            <a:r>
              <a:rPr lang="en-US" sz="1600" dirty="0">
                <a:hlinkClick r:id="rId5"/>
              </a:rPr>
              <a:t>://www.healthdata.gov/</a:t>
            </a:r>
            <a:r>
              <a:rPr lang="en-US" sz="1600" dirty="0"/>
              <a:t> </a:t>
            </a:r>
          </a:p>
          <a:p>
            <a:r>
              <a:rPr lang="en-US" sz="1600" dirty="0"/>
              <a:t>The Open Data Era in Health and Social Care </a:t>
            </a:r>
            <a:r>
              <a:rPr lang="en-US" sz="1600" dirty="0">
                <a:hlinkClick r:id="rId6"/>
              </a:rPr>
              <a:t>http://thegovlab.org/nhs/</a:t>
            </a:r>
            <a:r>
              <a:rPr lang="en-US" sz="1600" dirty="0"/>
              <a:t> </a:t>
            </a:r>
          </a:p>
          <a:p>
            <a:r>
              <a:rPr lang="en-US" sz="1600" dirty="0" err="1" smtClean="0"/>
              <a:t>Δράσεις</a:t>
            </a:r>
            <a:r>
              <a:rPr lang="en-US" sz="1600" dirty="0" smtClean="0"/>
              <a:t> </a:t>
            </a:r>
            <a:r>
              <a:rPr lang="en-US" sz="1600" dirty="0">
                <a:hlinkClick r:id="rId7"/>
              </a:rPr>
              <a:t>http://nhshackday.com/</a:t>
            </a:r>
            <a:r>
              <a:rPr lang="en-US" sz="1600" dirty="0"/>
              <a:t> </a:t>
            </a:r>
          </a:p>
          <a:p>
            <a:r>
              <a:rPr lang="en-US" sz="1600" dirty="0"/>
              <a:t>- </a:t>
            </a:r>
            <a:r>
              <a:rPr lang="en-US" sz="1600" dirty="0" err="1" smtClean="0"/>
              <a:t>Ε</a:t>
            </a:r>
            <a:r>
              <a:rPr lang="en-US" sz="1600" dirty="0" smtClean="0"/>
              <a:t>π</a:t>
            </a:r>
            <a:r>
              <a:rPr lang="en-US" sz="1600" dirty="0" err="1" smtClean="0"/>
              <a:t>ιχειρήσεις</a:t>
            </a:r>
            <a:r>
              <a:rPr lang="en-US" sz="1600" dirty="0" smtClean="0"/>
              <a:t>, </a:t>
            </a:r>
            <a:r>
              <a:rPr lang="en-US" sz="1600" dirty="0" smtClean="0">
                <a:hlinkClick r:id="rId8"/>
              </a:rPr>
              <a:t>http</a:t>
            </a:r>
            <a:r>
              <a:rPr lang="en-US" sz="1600" dirty="0">
                <a:hlinkClick r:id="rId8"/>
              </a:rPr>
              <a:t>://www.openmhealth.org/about</a:t>
            </a:r>
            <a:r>
              <a:rPr lang="en-US" sz="1600" dirty="0" smtClean="0">
                <a:hlinkClick r:id="rId8"/>
              </a:rPr>
              <a:t>/</a:t>
            </a:r>
            <a:r>
              <a:rPr lang="en-US" sz="1600" dirty="0" smtClean="0"/>
              <a:t>, </a:t>
            </a:r>
            <a:r>
              <a:rPr lang="en-US" sz="1600" dirty="0" smtClean="0">
                <a:hlinkClick r:id="rId9"/>
              </a:rPr>
              <a:t>http</a:t>
            </a:r>
            <a:r>
              <a:rPr lang="en-US" sz="1600" dirty="0">
                <a:hlinkClick r:id="rId9"/>
              </a:rPr>
              <a:t>://</a:t>
            </a:r>
            <a:r>
              <a:rPr lang="en-US" sz="1600" dirty="0" err="1">
                <a:hlinkClick r:id="rId9"/>
              </a:rPr>
              <a:t>www.openhealthcare.org.uk</a:t>
            </a:r>
            <a:r>
              <a:rPr lang="en-US" sz="1600" dirty="0">
                <a:hlinkClick r:id="rId9"/>
              </a:rPr>
              <a:t>/about/</a:t>
            </a:r>
            <a:endParaRPr lang="en-US" sz="1600" dirty="0"/>
          </a:p>
          <a:p>
            <a:r>
              <a:rPr lang="en-US" sz="1600" dirty="0" err="1" smtClean="0"/>
              <a:t>Στον</a:t>
            </a:r>
            <a:r>
              <a:rPr lang="en-US" sz="1600" dirty="0" smtClean="0"/>
              <a:t> </a:t>
            </a:r>
            <a:r>
              <a:rPr lang="en-US" sz="1600" dirty="0" err="1"/>
              <a:t>τύ</a:t>
            </a:r>
            <a:r>
              <a:rPr lang="en-US" sz="1600" dirty="0"/>
              <a:t>π</a:t>
            </a:r>
            <a:r>
              <a:rPr lang="en-US" sz="1600" dirty="0" err="1"/>
              <a:t>ο</a:t>
            </a:r>
            <a:endParaRPr lang="en-US" sz="1600" dirty="0"/>
          </a:p>
          <a:p>
            <a:r>
              <a:rPr lang="en-US" sz="1600" dirty="0"/>
              <a:t>Power to the people: how open data is improving health service delivery</a:t>
            </a:r>
          </a:p>
          <a:p>
            <a:r>
              <a:rPr lang="en-US" sz="1600" dirty="0"/>
              <a:t>UK Healthcare Agency Reveals Open Data Blueprint</a:t>
            </a:r>
          </a:p>
          <a:p>
            <a:r>
              <a:rPr lang="en-US" sz="1600" dirty="0" err="1" smtClean="0"/>
              <a:t>Έρευν</a:t>
            </a:r>
            <a:r>
              <a:rPr lang="en-US" sz="1600" dirty="0" smtClean="0"/>
              <a:t>α</a:t>
            </a:r>
            <a:endParaRPr lang="en-US" sz="1600" dirty="0"/>
          </a:p>
          <a:p>
            <a:r>
              <a:rPr lang="en-US" sz="1600" dirty="0"/>
              <a:t>Liberating Data to Transform Health Care: New York’s Open Data Experience</a:t>
            </a:r>
          </a:p>
          <a:p>
            <a:pPr marL="0" indent="0">
              <a:buNone/>
              <a:defRPr/>
            </a:pPr>
            <a:endParaRPr lang="en-US" sz="1600" dirty="0" smtClean="0">
              <a:ea typeface="ＭＳ Ｐゴシック" charset="0"/>
              <a:cs typeface="Trebuchet MS"/>
            </a:endParaRPr>
          </a:p>
          <a:p>
            <a:pPr marL="0" indent="0">
              <a:buNone/>
              <a:defRPr/>
            </a:pPr>
            <a:r>
              <a:rPr lang="en-US" sz="1600" dirty="0" smtClean="0">
                <a:ea typeface="ＭＳ Ｐゴシック" charset="0"/>
                <a:cs typeface="Trebuchet MS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endParaRPr lang="en-US" sz="1600" dirty="0">
              <a:ea typeface="ＭＳ Ｐゴシック" charset="0"/>
              <a:cs typeface="Trebuchet MS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1600" i="1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l-GR" sz="16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72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51520" y="332656"/>
            <a:ext cx="7776864" cy="719138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latin typeface="Trebuchet MS"/>
                <a:ea typeface="ＭＳ Ｐゴシック" charset="0"/>
                <a:cs typeface="Trebuchet MS"/>
              </a:rPr>
              <a:t>Welcome to the </a:t>
            </a:r>
            <a:r>
              <a:rPr lang="en-US" sz="5400" b="1" dirty="0" smtClean="0">
                <a:solidFill>
                  <a:srgbClr val="FF0000"/>
                </a:solidFill>
                <a:latin typeface="Trebuchet MS"/>
                <a:ea typeface="ＭＳ Ｐゴシック" charset="0"/>
                <a:cs typeface="Trebuchet MS"/>
              </a:rPr>
              <a:t>data</a:t>
            </a:r>
            <a:r>
              <a:rPr lang="en-US" sz="4800" b="1" dirty="0" smtClean="0">
                <a:latin typeface="Trebuchet MS"/>
                <a:ea typeface="ＭＳ Ｐゴシック" charset="0"/>
                <a:cs typeface="Trebuchet MS"/>
              </a:rPr>
              <a:t> era</a:t>
            </a:r>
            <a:endParaRPr lang="el-GR" sz="4800" b="1" dirty="0">
              <a:latin typeface="Trebuchet MS"/>
              <a:ea typeface="ＭＳ Ｐゴシック" charset="0"/>
              <a:cs typeface="Trebuchet MS"/>
            </a:endParaRPr>
          </a:p>
        </p:txBody>
      </p:sp>
      <p:pic>
        <p:nvPicPr>
          <p:cNvPr id="3" name="Picture 2" descr="Στιγμιότυπο 2013-07-10, 11.36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4864100" cy="685800"/>
          </a:xfrm>
          <a:prstGeom prst="rect">
            <a:avLst/>
          </a:prstGeom>
        </p:spPr>
      </p:pic>
      <p:pic>
        <p:nvPicPr>
          <p:cNvPr id="4" name="Picture 3" descr="Στιγμιότυπο 2013-07-10, 11.34.5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9144000" cy="1075765"/>
          </a:xfrm>
          <a:prstGeom prst="rect">
            <a:avLst/>
          </a:prstGeom>
        </p:spPr>
      </p:pic>
      <p:pic>
        <p:nvPicPr>
          <p:cNvPr id="5" name="Picture 4" descr="Στιγμιότυπο 2013-07-10, 11.34.4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95498">
            <a:off x="5689332" y="1452735"/>
            <a:ext cx="3973591" cy="705494"/>
          </a:xfrm>
          <a:prstGeom prst="rect">
            <a:avLst/>
          </a:prstGeom>
        </p:spPr>
      </p:pic>
      <p:pic>
        <p:nvPicPr>
          <p:cNvPr id="6" name="Picture 5" descr="Στιγμιότυπο 2013-07-10, 11.31.50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869160"/>
            <a:ext cx="7124700" cy="825500"/>
          </a:xfrm>
          <a:prstGeom prst="rect">
            <a:avLst/>
          </a:prstGeom>
        </p:spPr>
      </p:pic>
      <p:pic>
        <p:nvPicPr>
          <p:cNvPr id="7" name="Picture 6" descr="Στιγμιότυπο 2013-07-10, 11.31.37 A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12"/>
          <a:stretch/>
        </p:blipFill>
        <p:spPr>
          <a:xfrm>
            <a:off x="107504" y="4005065"/>
            <a:ext cx="9144000" cy="854912"/>
          </a:xfrm>
          <a:prstGeom prst="rect">
            <a:avLst/>
          </a:prstGeom>
        </p:spPr>
      </p:pic>
      <p:pic>
        <p:nvPicPr>
          <p:cNvPr id="8" name="Picture 7" descr="Στιγμιότυπο 2013-07-10, 11.31.26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778500"/>
            <a:ext cx="6286500" cy="1079500"/>
          </a:xfrm>
          <a:prstGeom prst="rect">
            <a:avLst/>
          </a:prstGeom>
        </p:spPr>
      </p:pic>
      <p:pic>
        <p:nvPicPr>
          <p:cNvPr id="9" name="Picture 8" descr="Στιγμιότυπο 2013-07-10, 11.40.14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0" y="1196752"/>
            <a:ext cx="62103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80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Στιγμιότυπο 2014-05-23, 9.57.50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15"/>
          <a:stretch/>
        </p:blipFill>
        <p:spPr>
          <a:xfrm>
            <a:off x="0" y="116632"/>
            <a:ext cx="9144000" cy="674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653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7 at 7.45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600"/>
            <a:ext cx="9144000" cy="58896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7704" y="6525344"/>
            <a:ext cx="2304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http://goo.gl/</a:t>
            </a:r>
            <a:r>
              <a:rPr lang="en-US" sz="1400" dirty="0" smtClean="0">
                <a:hlinkClick r:id="rId4"/>
              </a:rPr>
              <a:t>AV6dzg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304030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9-27 at 8.13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0206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496" y="638132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openhealthdata.cdehub.org</a:t>
            </a:r>
            <a:r>
              <a:rPr lang="en-US" dirty="0"/>
              <a:t>/</a:t>
            </a:r>
            <a:r>
              <a:rPr lang="en-US" dirty="0" err="1"/>
              <a:t>toothpick.html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665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2040" y="6453336"/>
            <a:ext cx="4104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hlinkClick r:id="rId3"/>
              </a:rPr>
              <a:t>http://openhealthdata.cdehub.org/diabetes.html</a:t>
            </a:r>
            <a:r>
              <a:rPr lang="en-US" sz="1200" dirty="0"/>
              <a:t> </a:t>
            </a:r>
          </a:p>
        </p:txBody>
      </p:sp>
      <p:pic>
        <p:nvPicPr>
          <p:cNvPr id="2" name="Picture 1" descr="Screen Shot 2014-09-27 at 8.11.10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5"/>
          <a:stretch/>
        </p:blipFill>
        <p:spPr>
          <a:xfrm>
            <a:off x="0" y="1340768"/>
            <a:ext cx="4591120" cy="4831830"/>
          </a:xfrm>
          <a:prstGeom prst="rect">
            <a:avLst/>
          </a:prstGeom>
        </p:spPr>
      </p:pic>
      <p:pic>
        <p:nvPicPr>
          <p:cNvPr id="5" name="Picture 4" descr="Screen Shot 2014-09-27 at 8.11.40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/>
          <a:stretch/>
        </p:blipFill>
        <p:spPr>
          <a:xfrm>
            <a:off x="4405473" y="1412776"/>
            <a:ext cx="4738527" cy="49685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560" y="-208568"/>
            <a:ext cx="8532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sz="2200" dirty="0">
                <a:latin typeface="Helvetica Neue"/>
                <a:cs typeface="Helvetica Neue"/>
              </a:rPr>
              <a:t>Over</a:t>
            </a:r>
            <a:r>
              <a:rPr lang="en-US" sz="2200" b="1" dirty="0">
                <a:latin typeface="Helvetica Neue"/>
                <a:cs typeface="Helvetica Neue"/>
              </a:rPr>
              <a:t> </a:t>
            </a:r>
            <a:r>
              <a:rPr lang="en-US" sz="2200" dirty="0">
                <a:latin typeface="Helvetica Neue"/>
                <a:cs typeface="Helvetica Neue"/>
              </a:rPr>
              <a:t>2.4 million people</a:t>
            </a:r>
            <a:r>
              <a:rPr lang="en-US" sz="2200" b="1" dirty="0">
                <a:latin typeface="Helvetica Neue"/>
                <a:cs typeface="Helvetica Neue"/>
              </a:rPr>
              <a:t> </a:t>
            </a:r>
            <a:r>
              <a:rPr lang="en-US" sz="2200" dirty="0">
                <a:latin typeface="Helvetica Neue"/>
                <a:cs typeface="Helvetica Neue"/>
              </a:rPr>
              <a:t>in England or about</a:t>
            </a:r>
            <a:r>
              <a:rPr lang="en-US" sz="2200" b="1" dirty="0">
                <a:latin typeface="Helvetica Neue"/>
                <a:cs typeface="Helvetica Neue"/>
              </a:rPr>
              <a:t> </a:t>
            </a:r>
            <a:r>
              <a:rPr lang="en-US" sz="2200" dirty="0">
                <a:latin typeface="Helvetica Neue"/>
                <a:cs typeface="Helvetica Neue"/>
              </a:rPr>
              <a:t>5.5%</a:t>
            </a:r>
            <a:r>
              <a:rPr lang="en-US" sz="2200" b="1" dirty="0">
                <a:latin typeface="Helvetica Neue"/>
                <a:cs typeface="Helvetica Neue"/>
              </a:rPr>
              <a:t> </a:t>
            </a:r>
            <a:r>
              <a:rPr lang="en-US" sz="2200" dirty="0">
                <a:latin typeface="Helvetica Neue"/>
                <a:cs typeface="Helvetica Neue"/>
              </a:rPr>
              <a:t>have diabetes. On average £24.45</a:t>
            </a:r>
            <a:r>
              <a:rPr lang="en-US" sz="2200" b="1" dirty="0">
                <a:latin typeface="Helvetica Neue"/>
                <a:cs typeface="Helvetica Neue"/>
              </a:rPr>
              <a:t> </a:t>
            </a:r>
            <a:r>
              <a:rPr lang="en-US" sz="2200" dirty="0">
                <a:latin typeface="Helvetica Neue"/>
                <a:cs typeface="Helvetica Neue"/>
              </a:rPr>
              <a:t>is spent per diabetes patient per month on prescriptions to treat their condition.</a:t>
            </a:r>
          </a:p>
        </p:txBody>
      </p:sp>
    </p:spTree>
    <p:extLst>
      <p:ext uri="{BB962C8B-B14F-4D97-AF65-F5344CB8AC3E}">
        <p14:creationId xmlns:p14="http://schemas.microsoft.com/office/powerpoint/2010/main" val="27464018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E35D3-E6C8-1A47-9C09-4B74EB1A0FA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" name="Picture 9" descr="Στιγμιότυπο 2014-05-23, 9.39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"/>
            <a:ext cx="9144000" cy="585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187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E35D3-E6C8-1A47-9C09-4B74EB1A0FA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" name="Picture 1" descr="Στιγμιότυπο 2014-05-23, 9.41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496944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179512" y="5301208"/>
            <a:ext cx="21602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179512" y="4725144"/>
            <a:ext cx="6048672" cy="5040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491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899592" y="332656"/>
            <a:ext cx="7344816" cy="719138"/>
          </a:xfrm>
        </p:spPr>
        <p:txBody>
          <a:bodyPr/>
          <a:lstStyle/>
          <a:p>
            <a:pPr eaLnBrk="1" hangingPunct="1"/>
            <a:r>
              <a:rPr lang="en-US" sz="5200" b="1" dirty="0" smtClean="0">
                <a:latin typeface="Trebuchet MS"/>
                <a:ea typeface="ＭＳ Ｐゴシック" charset="0"/>
                <a:cs typeface="Trebuchet MS"/>
              </a:rPr>
              <a:t>Data: Open, big, linked</a:t>
            </a:r>
            <a:endParaRPr lang="el-GR" sz="5200" b="1" dirty="0">
              <a:latin typeface="Trebuchet MS"/>
              <a:ea typeface="ＭＳ Ｐゴシック" charset="0"/>
              <a:cs typeface="Trebuchet MS"/>
            </a:endParaRPr>
          </a:p>
        </p:txBody>
      </p:sp>
      <p:sp>
        <p:nvSpPr>
          <p:cNvPr id="6147" name="Rectangle 19"/>
          <p:cNvSpPr>
            <a:spLocks noChangeArrowheads="1"/>
          </p:cNvSpPr>
          <p:nvPr/>
        </p:nvSpPr>
        <p:spPr bwMode="auto">
          <a:xfrm>
            <a:off x="539552" y="1340768"/>
            <a:ext cx="828092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100" dirty="0" smtClean="0">
                <a:latin typeface="Trebuchet MS"/>
                <a:cs typeface="Trebuchet MS"/>
              </a:rPr>
              <a:t>Open: </a:t>
            </a:r>
            <a:r>
              <a:rPr lang="en-US" sz="3100" i="1" dirty="0" smtClean="0">
                <a:latin typeface="Trebuchet MS"/>
                <a:cs typeface="Trebuchet MS"/>
              </a:rPr>
              <a:t>access</a:t>
            </a:r>
          </a:p>
          <a:p>
            <a:pPr>
              <a:spcAft>
                <a:spcPts val="600"/>
              </a:spcAft>
            </a:pPr>
            <a:r>
              <a:rPr lang="en-US" sz="3100" dirty="0" smtClean="0">
                <a:latin typeface="Trebuchet MS"/>
              </a:rPr>
              <a:t>…everyone </a:t>
            </a:r>
            <a:r>
              <a:rPr lang="en-US" sz="3100" dirty="0">
                <a:latin typeface="Trebuchet MS"/>
              </a:rPr>
              <a:t>to use and republish as </a:t>
            </a:r>
            <a:r>
              <a:rPr lang="en-US" sz="3100" dirty="0" smtClean="0">
                <a:latin typeface="Trebuchet MS"/>
              </a:rPr>
              <a:t>she wishes </a:t>
            </a:r>
          </a:p>
          <a:p>
            <a:pPr>
              <a:spcAft>
                <a:spcPts val="600"/>
              </a:spcAft>
            </a:pPr>
            <a:endParaRPr lang="en-US" sz="3100" dirty="0"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US" sz="3100" dirty="0" smtClean="0">
                <a:latin typeface="Trebuchet MS"/>
                <a:cs typeface="Trebuchet MS"/>
              </a:rPr>
              <a:t>Big: </a:t>
            </a:r>
            <a:r>
              <a:rPr lang="en-US" sz="3100" i="1" dirty="0" smtClean="0">
                <a:latin typeface="Trebuchet MS"/>
                <a:cs typeface="Trebuchet MS"/>
              </a:rPr>
              <a:t>scale</a:t>
            </a:r>
            <a:endParaRPr lang="el-GR" sz="3100" i="1" dirty="0" smtClean="0"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US" sz="3100" dirty="0">
                <a:latin typeface="Trebuchet MS"/>
              </a:rPr>
              <a:t>high </a:t>
            </a:r>
            <a:r>
              <a:rPr lang="en-US" sz="3100" i="1" dirty="0">
                <a:latin typeface="Trebuchet MS"/>
              </a:rPr>
              <a:t>volume, velocity </a:t>
            </a:r>
            <a:r>
              <a:rPr lang="en-US" sz="3100" dirty="0">
                <a:latin typeface="Trebuchet MS"/>
              </a:rPr>
              <a:t>and</a:t>
            </a:r>
            <a:r>
              <a:rPr lang="en-US" sz="3100" i="1" dirty="0">
                <a:latin typeface="Trebuchet MS"/>
              </a:rPr>
              <a:t> variety</a:t>
            </a:r>
            <a:r>
              <a:rPr lang="en-US" sz="3100" dirty="0">
                <a:latin typeface="Trebuchet MS"/>
              </a:rPr>
              <a:t> </a:t>
            </a:r>
            <a:endParaRPr lang="en-US" sz="3100" dirty="0" smtClean="0">
              <a:latin typeface="Trebuchet MS"/>
            </a:endParaRPr>
          </a:p>
          <a:p>
            <a:pPr>
              <a:spcAft>
                <a:spcPts val="600"/>
              </a:spcAft>
            </a:pPr>
            <a:endParaRPr lang="en-US" sz="3100" dirty="0"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r>
              <a:rPr lang="en-US" sz="3100" dirty="0" smtClean="0">
                <a:latin typeface="Trebuchet MS"/>
                <a:cs typeface="Trebuchet MS"/>
              </a:rPr>
              <a:t>Linked: </a:t>
            </a:r>
            <a:r>
              <a:rPr lang="en-US" sz="3100" i="1" dirty="0" smtClean="0">
                <a:latin typeface="Trebuchet MS"/>
                <a:cs typeface="Trebuchet MS"/>
              </a:rPr>
              <a:t>use</a:t>
            </a:r>
          </a:p>
          <a:p>
            <a:pPr>
              <a:spcAft>
                <a:spcPts val="600"/>
              </a:spcAft>
            </a:pPr>
            <a:r>
              <a:rPr lang="en-US" sz="3100" dirty="0" smtClean="0">
                <a:latin typeface="Trebuchet MS"/>
                <a:cs typeface="Trebuchet MS"/>
              </a:rPr>
              <a:t>Publish once, use as many times </a:t>
            </a:r>
            <a:endParaRPr lang="el-GR" sz="3100" dirty="0" smtClean="0">
              <a:latin typeface="Trebuchet MS"/>
              <a:cs typeface="Trebuchet MS"/>
            </a:endParaRPr>
          </a:p>
          <a:p>
            <a:pPr>
              <a:spcAft>
                <a:spcPts val="600"/>
              </a:spcAft>
            </a:pPr>
            <a:endParaRPr lang="en-US" sz="2800" dirty="0">
              <a:latin typeface="Trebuchet MS"/>
              <a:cs typeface="Trebuchet MS"/>
            </a:endParaRPr>
          </a:p>
          <a:p>
            <a:pPr marL="514350" indent="-514350">
              <a:spcAft>
                <a:spcPts val="600"/>
              </a:spcAft>
              <a:buFont typeface="+mj-ea"/>
              <a:buAutoNum type="circleNumDbPlain"/>
            </a:pPr>
            <a:endParaRPr lang="el-GR" sz="2800" dirty="0" smtClean="0">
              <a:latin typeface="Trebuchet MS"/>
              <a:cs typeface="Trebuchet MS"/>
            </a:endParaRPr>
          </a:p>
          <a:p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pPr>
              <a:buFont typeface="Wingdings" charset="0"/>
              <a:buChar char="ü"/>
            </a:pPr>
            <a:endParaRPr lang="el-GR" sz="2400" dirty="0">
              <a:latin typeface="Trebuchet MS"/>
              <a:cs typeface="Trebuchet MS"/>
            </a:endParaRPr>
          </a:p>
          <a:p>
            <a:endParaRPr lang="en-US" sz="2400" dirty="0">
              <a:latin typeface="Trebuchet MS"/>
              <a:cs typeface="Trebuchet MS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l-GR" sz="20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772609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22271</TotalTime>
  <Words>365</Words>
  <Application>Microsoft Macintosh PowerPoint</Application>
  <PresentationFormat>On-screen Show (4:3)</PresentationFormat>
  <Paragraphs>99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Θέμα του Office</vt:lpstr>
      <vt:lpstr>PowerPoint Presentation</vt:lpstr>
      <vt:lpstr>Welcome to the data era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Data: Open, big, linked</vt:lpstr>
      <vt:lpstr>Why open health data?</vt:lpstr>
      <vt:lpstr>How open health data?</vt:lpstr>
      <vt:lpstr>Hard to open a closed and fragmented world but it has become too expensive and inefficient to sustain it. </vt:lpstr>
      <vt:lpstr>Thank you! Questions?</vt:lpstr>
      <vt:lpstr>More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vafopoulos</dc:creator>
  <cp:lastModifiedBy>MIKE vaf</cp:lastModifiedBy>
  <cp:revision>617</cp:revision>
  <dcterms:created xsi:type="dcterms:W3CDTF">2010-03-25T07:45:50Z</dcterms:created>
  <dcterms:modified xsi:type="dcterms:W3CDTF">2014-09-27T06:03:32Z</dcterms:modified>
</cp:coreProperties>
</file>