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39" autoAdjust="0"/>
  </p:normalViewPr>
  <p:slideViewPr>
    <p:cSldViewPr snapToGrid="0" snapToObjects="1">
      <p:cViewPr varScale="1">
        <p:scale>
          <a:sx n="67" d="100"/>
          <a:sy n="67" d="100"/>
        </p:scale>
        <p:origin x="-120" y="-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5E527-88F3-9544-AAC2-FF49F813124F}" type="doc">
      <dgm:prSet loTypeId="urn:microsoft.com/office/officeart/2005/8/layout/radial4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BE8EB2-71BC-F945-882D-8AF74C06F8E3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Red</a:t>
          </a:r>
          <a:r>
            <a:rPr lang="en-US" dirty="0" smtClean="0"/>
            <a:t> </a:t>
          </a:r>
          <a:r>
            <a:rPr lang="en-US" b="1" dirty="0" smtClean="0">
              <a:solidFill>
                <a:srgbClr val="FF0000"/>
              </a:solidFill>
            </a:rPr>
            <a:t>Team</a:t>
          </a:r>
          <a:endParaRPr lang="en-US" b="1" dirty="0">
            <a:solidFill>
              <a:srgbClr val="FF0000"/>
            </a:solidFill>
          </a:endParaRPr>
        </a:p>
      </dgm:t>
    </dgm:pt>
    <dgm:pt modelId="{5CCB263A-74B4-0C4A-8122-59598D15D4C2}" type="parTrans" cxnId="{A50177C9-D5B1-0248-B8C1-62D2763DA1C7}">
      <dgm:prSet/>
      <dgm:spPr/>
      <dgm:t>
        <a:bodyPr/>
        <a:lstStyle/>
        <a:p>
          <a:endParaRPr lang="en-US"/>
        </a:p>
      </dgm:t>
    </dgm:pt>
    <dgm:pt modelId="{9F62C009-8D8A-924B-BC16-82E75A7792D6}" type="sibTrans" cxnId="{A50177C9-D5B1-0248-B8C1-62D2763DA1C7}">
      <dgm:prSet/>
      <dgm:spPr/>
      <dgm:t>
        <a:bodyPr/>
        <a:lstStyle/>
        <a:p>
          <a:endParaRPr lang="en-US"/>
        </a:p>
      </dgm:t>
    </dgm:pt>
    <dgm:pt modelId="{9782D2A5-56DB-1748-9540-F1A7700E2AB8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b="1" dirty="0" smtClean="0">
              <a:solidFill>
                <a:srgbClr val="36A1FF"/>
              </a:solidFill>
            </a:rPr>
            <a:t>BlueTeam</a:t>
          </a:r>
        </a:p>
        <a:p>
          <a:r>
            <a:rPr lang="en-US" b="1" dirty="0" smtClean="0">
              <a:solidFill>
                <a:srgbClr val="36A1FF"/>
              </a:solidFill>
            </a:rPr>
            <a:t>1</a:t>
          </a:r>
          <a:endParaRPr lang="en-US" b="1" dirty="0">
            <a:solidFill>
              <a:srgbClr val="36A1FF"/>
            </a:solidFill>
          </a:endParaRPr>
        </a:p>
      </dgm:t>
    </dgm:pt>
    <dgm:pt modelId="{63029752-AE2C-9743-86AE-49C098DEB819}" type="parTrans" cxnId="{E3F0FEF3-AA2C-1C4A-ADB7-E389C70C4268}">
      <dgm:prSet/>
      <dgm:spPr/>
      <dgm:t>
        <a:bodyPr/>
        <a:lstStyle/>
        <a:p>
          <a:endParaRPr lang="en-US"/>
        </a:p>
      </dgm:t>
    </dgm:pt>
    <dgm:pt modelId="{86BAEEF5-D456-0543-9B8E-7E4864B70966}" type="sibTrans" cxnId="{E3F0FEF3-AA2C-1C4A-ADB7-E389C70C4268}">
      <dgm:prSet/>
      <dgm:spPr/>
      <dgm:t>
        <a:bodyPr/>
        <a:lstStyle/>
        <a:p>
          <a:endParaRPr lang="en-US"/>
        </a:p>
      </dgm:t>
    </dgm:pt>
    <dgm:pt modelId="{CCD16823-6EBA-4446-A6C2-AB62C103FE4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b="1" dirty="0" smtClean="0">
              <a:solidFill>
                <a:srgbClr val="36A1FF"/>
              </a:solidFill>
            </a:rPr>
            <a:t>BlueTeam </a:t>
          </a:r>
        </a:p>
        <a:p>
          <a:r>
            <a:rPr lang="en-US" b="1" dirty="0" smtClean="0">
              <a:solidFill>
                <a:srgbClr val="36A1FF"/>
              </a:solidFill>
            </a:rPr>
            <a:t>2</a:t>
          </a:r>
          <a:endParaRPr lang="en-US" b="1" dirty="0">
            <a:solidFill>
              <a:srgbClr val="36A1FF"/>
            </a:solidFill>
          </a:endParaRPr>
        </a:p>
      </dgm:t>
    </dgm:pt>
    <dgm:pt modelId="{1951A222-BA45-224F-9BFB-80C27B44319F}" type="parTrans" cxnId="{33EC4CCE-34B9-2E4F-904F-E8CD0D5CA068}">
      <dgm:prSet/>
      <dgm:spPr/>
      <dgm:t>
        <a:bodyPr/>
        <a:lstStyle/>
        <a:p>
          <a:endParaRPr lang="en-US"/>
        </a:p>
      </dgm:t>
    </dgm:pt>
    <dgm:pt modelId="{AB9644EC-63D7-9C44-8F0B-61D82DFD570F}" type="sibTrans" cxnId="{33EC4CCE-34B9-2E4F-904F-E8CD0D5CA068}">
      <dgm:prSet/>
      <dgm:spPr/>
      <dgm:t>
        <a:bodyPr/>
        <a:lstStyle/>
        <a:p>
          <a:endParaRPr lang="en-US"/>
        </a:p>
      </dgm:t>
    </dgm:pt>
    <dgm:pt modelId="{55FD0E21-D144-AB46-9867-FE9C8EA64B9A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b="1" dirty="0" smtClean="0">
              <a:solidFill>
                <a:srgbClr val="36A1FF"/>
              </a:solidFill>
            </a:rPr>
            <a:t>BlueTeam</a:t>
          </a:r>
        </a:p>
        <a:p>
          <a:r>
            <a:rPr lang="en-US" b="1" dirty="0" smtClean="0">
              <a:solidFill>
                <a:srgbClr val="36A1FF"/>
              </a:solidFill>
            </a:rPr>
            <a:t>3</a:t>
          </a:r>
          <a:endParaRPr lang="en-US" b="1" dirty="0">
            <a:solidFill>
              <a:srgbClr val="36A1FF"/>
            </a:solidFill>
          </a:endParaRPr>
        </a:p>
      </dgm:t>
    </dgm:pt>
    <dgm:pt modelId="{E9A86D02-64E5-3441-B5F4-5DD48DE4E0A0}" type="parTrans" cxnId="{5CA55FF8-7E48-FF46-BE39-25FBF6009F71}">
      <dgm:prSet/>
      <dgm:spPr/>
      <dgm:t>
        <a:bodyPr/>
        <a:lstStyle/>
        <a:p>
          <a:endParaRPr lang="en-US"/>
        </a:p>
      </dgm:t>
    </dgm:pt>
    <dgm:pt modelId="{8EFE76CD-5515-3140-84DC-ABD1578997FF}" type="sibTrans" cxnId="{5CA55FF8-7E48-FF46-BE39-25FBF6009F71}">
      <dgm:prSet/>
      <dgm:spPr/>
      <dgm:t>
        <a:bodyPr/>
        <a:lstStyle/>
        <a:p>
          <a:endParaRPr lang="en-US"/>
        </a:p>
      </dgm:t>
    </dgm:pt>
    <dgm:pt modelId="{14BDF0D1-49D4-804F-A5F5-CC01BE446541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b="1" dirty="0" smtClean="0">
              <a:solidFill>
                <a:srgbClr val="36A1FF"/>
              </a:solidFill>
            </a:rPr>
            <a:t>BlueTeam</a:t>
          </a:r>
        </a:p>
        <a:p>
          <a:r>
            <a:rPr lang="en-US" b="1" dirty="0" smtClean="0">
              <a:solidFill>
                <a:srgbClr val="36A1FF"/>
              </a:solidFill>
            </a:rPr>
            <a:t>4</a:t>
          </a:r>
          <a:endParaRPr lang="en-US" b="1" dirty="0">
            <a:solidFill>
              <a:srgbClr val="36A1FF"/>
            </a:solidFill>
          </a:endParaRPr>
        </a:p>
      </dgm:t>
    </dgm:pt>
    <dgm:pt modelId="{5FA16F72-F5B9-984A-BDEE-E55EC9E46337}" type="parTrans" cxnId="{A933BF44-59AF-DD46-9E2E-F1C82E57806F}">
      <dgm:prSet/>
      <dgm:spPr/>
      <dgm:t>
        <a:bodyPr/>
        <a:lstStyle/>
        <a:p>
          <a:endParaRPr lang="en-US"/>
        </a:p>
      </dgm:t>
    </dgm:pt>
    <dgm:pt modelId="{05F7CFF7-2D24-4E4D-87E0-400FEFF45F3F}" type="sibTrans" cxnId="{A933BF44-59AF-DD46-9E2E-F1C82E57806F}">
      <dgm:prSet/>
      <dgm:spPr/>
      <dgm:t>
        <a:bodyPr/>
        <a:lstStyle/>
        <a:p>
          <a:endParaRPr lang="en-US"/>
        </a:p>
      </dgm:t>
    </dgm:pt>
    <dgm:pt modelId="{253A8A34-DD17-E54B-8CCF-B7E6D75004D8}" type="pres">
      <dgm:prSet presAssocID="{B685E527-88F3-9544-AAC2-FF49F813124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04B88F-83FB-E54A-BFFC-E33883585F26}" type="pres">
      <dgm:prSet presAssocID="{15BE8EB2-71BC-F945-882D-8AF74C06F8E3}" presName="centerShape" presStyleLbl="node0" presStyleIdx="0" presStyleCnt="1" custLinFactNeighborX="-818" custLinFactNeighborY="337"/>
      <dgm:spPr/>
      <dgm:t>
        <a:bodyPr/>
        <a:lstStyle/>
        <a:p>
          <a:endParaRPr lang="en-US"/>
        </a:p>
      </dgm:t>
    </dgm:pt>
    <dgm:pt modelId="{31982C70-A7EA-324B-9212-49BCAC6A66BF}" type="pres">
      <dgm:prSet presAssocID="{63029752-AE2C-9743-86AE-49C098DEB819}" presName="parTrans" presStyleLbl="bgSibTrans2D1" presStyleIdx="0" presStyleCnt="4" custAng="19711855" custFlipHor="1" custScaleX="44262" custLinFactNeighborX="32824" custLinFactNeighborY="8752"/>
      <dgm:spPr/>
      <dgm:t>
        <a:bodyPr/>
        <a:lstStyle/>
        <a:p>
          <a:endParaRPr lang="en-US"/>
        </a:p>
      </dgm:t>
    </dgm:pt>
    <dgm:pt modelId="{3F76C615-0371-D64E-9B1C-D1D410580BED}" type="pres">
      <dgm:prSet presAssocID="{9782D2A5-56DB-1748-9540-F1A7700E2AB8}" presName="node" presStyleLbl="node1" presStyleIdx="0" presStyleCnt="4" custRadScaleRad="105041" custRadScaleInc="-43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1BA82B-E989-3042-8599-16B2ABCE68E7}" type="pres">
      <dgm:prSet presAssocID="{1951A222-BA45-224F-9BFB-80C27B44319F}" presName="parTrans" presStyleLbl="bgSibTrans2D1" presStyleIdx="1" presStyleCnt="4" custAng="10649563" custScaleX="59023" custLinFactNeighborX="6792" custLinFactNeighborY="76131"/>
      <dgm:spPr/>
      <dgm:t>
        <a:bodyPr/>
        <a:lstStyle/>
        <a:p>
          <a:endParaRPr lang="en-US"/>
        </a:p>
      </dgm:t>
    </dgm:pt>
    <dgm:pt modelId="{ACA52704-8C3E-B84D-93A4-2D0649C8CFE4}" type="pres">
      <dgm:prSet presAssocID="{CCD16823-6EBA-4446-A6C2-AB62C103FE42}" presName="node" presStyleLbl="node1" presStyleIdx="1" presStyleCnt="4" custRadScaleRad="98921" custRadScaleInc="-6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94C2ED-D24A-EE47-B57A-431981F0FB21}" type="pres">
      <dgm:prSet presAssocID="{E9A86D02-64E5-3441-B5F4-5DD48DE4E0A0}" presName="parTrans" presStyleLbl="bgSibTrans2D1" presStyleIdx="2" presStyleCnt="4" custAng="10950015" custScaleX="59120" custLinFactNeighborX="-7887" custLinFactNeighborY="76627"/>
      <dgm:spPr/>
      <dgm:t>
        <a:bodyPr/>
        <a:lstStyle/>
        <a:p>
          <a:endParaRPr lang="en-US"/>
        </a:p>
      </dgm:t>
    </dgm:pt>
    <dgm:pt modelId="{DA378017-FE54-7240-BFA5-7259447EA5E4}" type="pres">
      <dgm:prSet presAssocID="{55FD0E21-D144-AB46-9867-FE9C8EA64B9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9AB48-D6C6-D440-A449-36058FBCE6FA}" type="pres">
      <dgm:prSet presAssocID="{5FA16F72-F5B9-984A-BDEE-E55EC9E46337}" presName="parTrans" presStyleLbl="bgSibTrans2D1" presStyleIdx="3" presStyleCnt="4" custAng="1573525" custFlipHor="1" custScaleX="48176" custLinFactNeighborX="-29358" custLinFactNeighborY="36548"/>
      <dgm:spPr/>
      <dgm:t>
        <a:bodyPr/>
        <a:lstStyle/>
        <a:p>
          <a:endParaRPr lang="en-US"/>
        </a:p>
      </dgm:t>
    </dgm:pt>
    <dgm:pt modelId="{2DF65FD7-729A-2840-BB85-825071FAA5A0}" type="pres">
      <dgm:prSet presAssocID="{14BDF0D1-49D4-804F-A5F5-CC01BE4465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F0FEF3-AA2C-1C4A-ADB7-E389C70C4268}" srcId="{15BE8EB2-71BC-F945-882D-8AF74C06F8E3}" destId="{9782D2A5-56DB-1748-9540-F1A7700E2AB8}" srcOrd="0" destOrd="0" parTransId="{63029752-AE2C-9743-86AE-49C098DEB819}" sibTransId="{86BAEEF5-D456-0543-9B8E-7E4864B70966}"/>
    <dgm:cxn modelId="{A50177C9-D5B1-0248-B8C1-62D2763DA1C7}" srcId="{B685E527-88F3-9544-AAC2-FF49F813124F}" destId="{15BE8EB2-71BC-F945-882D-8AF74C06F8E3}" srcOrd="0" destOrd="0" parTransId="{5CCB263A-74B4-0C4A-8122-59598D15D4C2}" sibTransId="{9F62C009-8D8A-924B-BC16-82E75A7792D6}"/>
    <dgm:cxn modelId="{ABC205A7-1761-284E-8417-B431D81A3CAC}" type="presOf" srcId="{55FD0E21-D144-AB46-9867-FE9C8EA64B9A}" destId="{DA378017-FE54-7240-BFA5-7259447EA5E4}" srcOrd="0" destOrd="0" presId="urn:microsoft.com/office/officeart/2005/8/layout/radial4"/>
    <dgm:cxn modelId="{2027C9CC-7E54-3C47-87FB-E95C45C3BD00}" type="presOf" srcId="{B685E527-88F3-9544-AAC2-FF49F813124F}" destId="{253A8A34-DD17-E54B-8CCF-B7E6D75004D8}" srcOrd="0" destOrd="0" presId="urn:microsoft.com/office/officeart/2005/8/layout/radial4"/>
    <dgm:cxn modelId="{7AC92E4C-504A-CE4A-85BB-AF1A3DFE26F0}" type="presOf" srcId="{E9A86D02-64E5-3441-B5F4-5DD48DE4E0A0}" destId="{CA94C2ED-D24A-EE47-B57A-431981F0FB21}" srcOrd="0" destOrd="0" presId="urn:microsoft.com/office/officeart/2005/8/layout/radial4"/>
    <dgm:cxn modelId="{6EEB705C-0F1F-CE4B-837D-F425439E7418}" type="presOf" srcId="{CCD16823-6EBA-4446-A6C2-AB62C103FE42}" destId="{ACA52704-8C3E-B84D-93A4-2D0649C8CFE4}" srcOrd="0" destOrd="0" presId="urn:microsoft.com/office/officeart/2005/8/layout/radial4"/>
    <dgm:cxn modelId="{BADD0392-77BF-0E4B-8F84-A1107A051F85}" type="presOf" srcId="{14BDF0D1-49D4-804F-A5F5-CC01BE446541}" destId="{2DF65FD7-729A-2840-BB85-825071FAA5A0}" srcOrd="0" destOrd="0" presId="urn:microsoft.com/office/officeart/2005/8/layout/radial4"/>
    <dgm:cxn modelId="{56B821EB-EA72-1C43-8A8A-B7EFCE668F2F}" type="presOf" srcId="{5FA16F72-F5B9-984A-BDEE-E55EC9E46337}" destId="{2F49AB48-D6C6-D440-A449-36058FBCE6FA}" srcOrd="0" destOrd="0" presId="urn:microsoft.com/office/officeart/2005/8/layout/radial4"/>
    <dgm:cxn modelId="{A9C1AF2E-9869-DC46-8B45-30FC39A31355}" type="presOf" srcId="{63029752-AE2C-9743-86AE-49C098DEB819}" destId="{31982C70-A7EA-324B-9212-49BCAC6A66BF}" srcOrd="0" destOrd="0" presId="urn:microsoft.com/office/officeart/2005/8/layout/radial4"/>
    <dgm:cxn modelId="{8CCAC7CD-0031-1A4F-B589-D12007FB8B2B}" type="presOf" srcId="{15BE8EB2-71BC-F945-882D-8AF74C06F8E3}" destId="{F004B88F-83FB-E54A-BFFC-E33883585F26}" srcOrd="0" destOrd="0" presId="urn:microsoft.com/office/officeart/2005/8/layout/radial4"/>
    <dgm:cxn modelId="{33EC4CCE-34B9-2E4F-904F-E8CD0D5CA068}" srcId="{15BE8EB2-71BC-F945-882D-8AF74C06F8E3}" destId="{CCD16823-6EBA-4446-A6C2-AB62C103FE42}" srcOrd="1" destOrd="0" parTransId="{1951A222-BA45-224F-9BFB-80C27B44319F}" sibTransId="{AB9644EC-63D7-9C44-8F0B-61D82DFD570F}"/>
    <dgm:cxn modelId="{302FFD4E-12D7-8749-AF12-47B3DA4A2E20}" type="presOf" srcId="{1951A222-BA45-224F-9BFB-80C27B44319F}" destId="{D41BA82B-E989-3042-8599-16B2ABCE68E7}" srcOrd="0" destOrd="0" presId="urn:microsoft.com/office/officeart/2005/8/layout/radial4"/>
    <dgm:cxn modelId="{5CA55FF8-7E48-FF46-BE39-25FBF6009F71}" srcId="{15BE8EB2-71BC-F945-882D-8AF74C06F8E3}" destId="{55FD0E21-D144-AB46-9867-FE9C8EA64B9A}" srcOrd="2" destOrd="0" parTransId="{E9A86D02-64E5-3441-B5F4-5DD48DE4E0A0}" sibTransId="{8EFE76CD-5515-3140-84DC-ABD1578997FF}"/>
    <dgm:cxn modelId="{A933BF44-59AF-DD46-9E2E-F1C82E57806F}" srcId="{15BE8EB2-71BC-F945-882D-8AF74C06F8E3}" destId="{14BDF0D1-49D4-804F-A5F5-CC01BE446541}" srcOrd="3" destOrd="0" parTransId="{5FA16F72-F5B9-984A-BDEE-E55EC9E46337}" sibTransId="{05F7CFF7-2D24-4E4D-87E0-400FEFF45F3F}"/>
    <dgm:cxn modelId="{5ECF900F-17A4-E340-ABD7-C87678C9602C}" type="presOf" srcId="{9782D2A5-56DB-1748-9540-F1A7700E2AB8}" destId="{3F76C615-0371-D64E-9B1C-D1D410580BED}" srcOrd="0" destOrd="0" presId="urn:microsoft.com/office/officeart/2005/8/layout/radial4"/>
    <dgm:cxn modelId="{DA5B92AC-B5B3-1844-A166-DDAEA40F01D2}" type="presParOf" srcId="{253A8A34-DD17-E54B-8CCF-B7E6D75004D8}" destId="{F004B88F-83FB-E54A-BFFC-E33883585F26}" srcOrd="0" destOrd="0" presId="urn:microsoft.com/office/officeart/2005/8/layout/radial4"/>
    <dgm:cxn modelId="{CCE3B32F-AF00-0D43-BFC7-C816962FA3CB}" type="presParOf" srcId="{253A8A34-DD17-E54B-8CCF-B7E6D75004D8}" destId="{31982C70-A7EA-324B-9212-49BCAC6A66BF}" srcOrd="1" destOrd="0" presId="urn:microsoft.com/office/officeart/2005/8/layout/radial4"/>
    <dgm:cxn modelId="{6F0693BB-1C04-F445-863D-3EB01600DC8B}" type="presParOf" srcId="{253A8A34-DD17-E54B-8CCF-B7E6D75004D8}" destId="{3F76C615-0371-D64E-9B1C-D1D410580BED}" srcOrd="2" destOrd="0" presId="urn:microsoft.com/office/officeart/2005/8/layout/radial4"/>
    <dgm:cxn modelId="{21874DB7-34F2-BB49-8DB0-8930266973C6}" type="presParOf" srcId="{253A8A34-DD17-E54B-8CCF-B7E6D75004D8}" destId="{D41BA82B-E989-3042-8599-16B2ABCE68E7}" srcOrd="3" destOrd="0" presId="urn:microsoft.com/office/officeart/2005/8/layout/radial4"/>
    <dgm:cxn modelId="{BF5E519E-6F26-0742-9072-A1FDE2C35A73}" type="presParOf" srcId="{253A8A34-DD17-E54B-8CCF-B7E6D75004D8}" destId="{ACA52704-8C3E-B84D-93A4-2D0649C8CFE4}" srcOrd="4" destOrd="0" presId="urn:microsoft.com/office/officeart/2005/8/layout/radial4"/>
    <dgm:cxn modelId="{0024871D-9FB3-7945-BBA6-29571642578D}" type="presParOf" srcId="{253A8A34-DD17-E54B-8CCF-B7E6D75004D8}" destId="{CA94C2ED-D24A-EE47-B57A-431981F0FB21}" srcOrd="5" destOrd="0" presId="urn:microsoft.com/office/officeart/2005/8/layout/radial4"/>
    <dgm:cxn modelId="{B0A25FD9-F656-DE43-913F-2E6CA7C28395}" type="presParOf" srcId="{253A8A34-DD17-E54B-8CCF-B7E6D75004D8}" destId="{DA378017-FE54-7240-BFA5-7259447EA5E4}" srcOrd="6" destOrd="0" presId="urn:microsoft.com/office/officeart/2005/8/layout/radial4"/>
    <dgm:cxn modelId="{72586E31-6A48-614A-9697-C80F7DCEC707}" type="presParOf" srcId="{253A8A34-DD17-E54B-8CCF-B7E6D75004D8}" destId="{2F49AB48-D6C6-D440-A449-36058FBCE6FA}" srcOrd="7" destOrd="0" presId="urn:microsoft.com/office/officeart/2005/8/layout/radial4"/>
    <dgm:cxn modelId="{B34D7BC9-0846-E44C-8814-E1E65A9AE01D}" type="presParOf" srcId="{253A8A34-DD17-E54B-8CCF-B7E6D75004D8}" destId="{2DF65FD7-729A-2840-BB85-825071FAA5A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04B88F-83FB-E54A-BFFC-E33883585F26}">
      <dsp:nvSpPr>
        <dsp:cNvPr id="0" name=""/>
        <dsp:cNvSpPr/>
      </dsp:nvSpPr>
      <dsp:spPr>
        <a:xfrm>
          <a:off x="2952010" y="2655874"/>
          <a:ext cx="2221992" cy="22219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smtClean="0">
              <a:solidFill>
                <a:srgbClr val="FF0000"/>
              </a:solidFill>
            </a:rPr>
            <a:t>Red</a:t>
          </a:r>
          <a:r>
            <a:rPr lang="en-US" sz="4800" kern="1200" dirty="0" smtClean="0"/>
            <a:t> </a:t>
          </a:r>
          <a:r>
            <a:rPr lang="en-US" sz="4800" b="1" kern="1200" dirty="0" smtClean="0">
              <a:solidFill>
                <a:srgbClr val="FF0000"/>
              </a:solidFill>
            </a:rPr>
            <a:t>Team</a:t>
          </a:r>
          <a:endParaRPr lang="en-US" sz="4800" b="1" kern="1200" dirty="0">
            <a:solidFill>
              <a:srgbClr val="FF0000"/>
            </a:solidFill>
          </a:endParaRPr>
        </a:p>
      </dsp:txBody>
      <dsp:txXfrm>
        <a:off x="3277413" y="2981277"/>
        <a:ext cx="1571186" cy="1571186"/>
      </dsp:txXfrm>
    </dsp:sp>
    <dsp:sp modelId="{31982C70-A7EA-324B-9212-49BCAC6A66BF}">
      <dsp:nvSpPr>
        <dsp:cNvPr id="0" name=""/>
        <dsp:cNvSpPr/>
      </dsp:nvSpPr>
      <dsp:spPr>
        <a:xfrm rot="11825648" flipH="1">
          <a:off x="2169476" y="2968731"/>
          <a:ext cx="833945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76C615-0371-D64E-9B1C-D1D410580BED}">
      <dsp:nvSpPr>
        <dsp:cNvPr id="0" name=""/>
        <dsp:cNvSpPr/>
      </dsp:nvSpPr>
      <dsp:spPr>
        <a:xfrm>
          <a:off x="0" y="2151704"/>
          <a:ext cx="2110892" cy="168871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36A1FF"/>
              </a:solidFill>
            </a:rPr>
            <a:t>BlueTeam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36A1FF"/>
              </a:solidFill>
            </a:rPr>
            <a:t>1</a:t>
          </a:r>
          <a:endParaRPr lang="en-US" sz="3200" b="1" kern="1200" dirty="0">
            <a:solidFill>
              <a:srgbClr val="36A1FF"/>
            </a:solidFill>
          </a:endParaRPr>
        </a:p>
      </dsp:txBody>
      <dsp:txXfrm>
        <a:off x="49461" y="2201165"/>
        <a:ext cx="2011970" cy="1589791"/>
      </dsp:txXfrm>
    </dsp:sp>
    <dsp:sp modelId="{D41BA82B-E989-3042-8599-16B2ABCE68E7}">
      <dsp:nvSpPr>
        <dsp:cNvPr id="0" name=""/>
        <dsp:cNvSpPr/>
      </dsp:nvSpPr>
      <dsp:spPr>
        <a:xfrm rot="3793501">
          <a:off x="2735462" y="1948925"/>
          <a:ext cx="112577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CA52704-8C3E-B84D-93A4-2D0649C8CFE4}">
      <dsp:nvSpPr>
        <dsp:cNvPr id="0" name=""/>
        <dsp:cNvSpPr/>
      </dsp:nvSpPr>
      <dsp:spPr>
        <a:xfrm>
          <a:off x="1721396" y="69687"/>
          <a:ext cx="2110892" cy="168871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36A1FF"/>
              </a:solidFill>
            </a:rPr>
            <a:t>BlueTeam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36A1FF"/>
              </a:solidFill>
            </a:rPr>
            <a:t>2</a:t>
          </a:r>
          <a:endParaRPr lang="en-US" sz="3200" b="1" kern="1200" dirty="0">
            <a:solidFill>
              <a:srgbClr val="36A1FF"/>
            </a:solidFill>
          </a:endParaRPr>
        </a:p>
      </dsp:txBody>
      <dsp:txXfrm>
        <a:off x="1770857" y="119148"/>
        <a:ext cx="2011970" cy="1589791"/>
      </dsp:txXfrm>
    </dsp:sp>
    <dsp:sp modelId="{CA94C2ED-D24A-EE47-B57A-431981F0FB21}">
      <dsp:nvSpPr>
        <dsp:cNvPr id="0" name=""/>
        <dsp:cNvSpPr/>
      </dsp:nvSpPr>
      <dsp:spPr>
        <a:xfrm rot="7090664">
          <a:off x="4281727" y="1937610"/>
          <a:ext cx="1171169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A378017-FE54-7240-BFA5-7259447EA5E4}">
      <dsp:nvSpPr>
        <dsp:cNvPr id="0" name=""/>
        <dsp:cNvSpPr/>
      </dsp:nvSpPr>
      <dsp:spPr>
        <a:xfrm>
          <a:off x="4397297" y="31945"/>
          <a:ext cx="2110892" cy="168871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36A1FF"/>
              </a:solidFill>
            </a:rPr>
            <a:t>BlueTeam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36A1FF"/>
              </a:solidFill>
            </a:rPr>
            <a:t>3</a:t>
          </a:r>
          <a:endParaRPr lang="en-US" sz="3200" b="1" kern="1200" dirty="0">
            <a:solidFill>
              <a:srgbClr val="36A1FF"/>
            </a:solidFill>
          </a:endParaRPr>
        </a:p>
      </dsp:txBody>
      <dsp:txXfrm>
        <a:off x="4446758" y="81406"/>
        <a:ext cx="2011970" cy="1589791"/>
      </dsp:txXfrm>
    </dsp:sp>
    <dsp:sp modelId="{2F49AB48-D6C6-D440-A449-36058FBCE6FA}">
      <dsp:nvSpPr>
        <dsp:cNvPr id="0" name=""/>
        <dsp:cNvSpPr/>
      </dsp:nvSpPr>
      <dsp:spPr>
        <a:xfrm rot="20934165" flipH="1">
          <a:off x="5144268" y="3101204"/>
          <a:ext cx="960791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F65FD7-729A-2840-BB85-825071FAA5A0}">
      <dsp:nvSpPr>
        <dsp:cNvPr id="0" name=""/>
        <dsp:cNvSpPr/>
      </dsp:nvSpPr>
      <dsp:spPr>
        <a:xfrm>
          <a:off x="6117325" y="2081794"/>
          <a:ext cx="2110892" cy="168871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innerShdw blurRad="50800" dist="25400" dir="13500000">
            <a:srgbClr val="808080">
              <a:alpha val="75000"/>
            </a:srgbClr>
          </a:innerShdw>
          <a:outerShdw blurRad="63500" dist="50800" dir="5400000" algn="br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1400000"/>
          </a:lightRig>
        </a:scene3d>
        <a:sp3d contourW="12700" prstMaterial="softmetal">
          <a:bevelT w="63500" h="254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36A1FF"/>
              </a:solidFill>
            </a:rPr>
            <a:t>BlueTeam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36A1FF"/>
              </a:solidFill>
            </a:rPr>
            <a:t>4</a:t>
          </a:r>
          <a:endParaRPr lang="en-US" sz="3200" b="1" kern="1200" dirty="0">
            <a:solidFill>
              <a:srgbClr val="36A1FF"/>
            </a:solidFill>
          </a:endParaRPr>
        </a:p>
      </dsp:txBody>
      <dsp:txXfrm>
        <a:off x="6166786" y="2131255"/>
        <a:ext cx="2011970" cy="1589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FE511-AC8F-7A45-9F4F-76D1C5E1D9BF}" type="datetimeFigureOut">
              <a:rPr lang="en-US" smtClean="0"/>
              <a:t>17/12/13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4EF09-B3FF-0544-BDB0-3654B687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092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2EAA3-5F2A-6241-A986-A3A30F3EDB11}" type="datetimeFigureOut">
              <a:rPr lang="en-US" smtClean="0"/>
              <a:t>17/12/13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5AA23-102A-B44A-A8C0-6921FB90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0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5AA23-102A-B44A-A8C0-6921FB90A9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E45-56C7-0645-AD4D-962C92118174}" type="datetime1">
              <a:rPr lang="en-US" smtClean="0"/>
              <a:t>17/12/13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8E82-063A-E349-8837-939AAB8C5AE9}" type="datetime1">
              <a:rPr lang="en-US" smtClean="0"/>
              <a:t>17/12/13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A734-FC5B-1649-90AD-621E5F0D39FC}" type="datetime1">
              <a:rPr lang="en-US" smtClean="0"/>
              <a:t>17/12/13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F4F5AD7-AAB1-AD43-AC02-90DBA4102902}" type="datetime1">
              <a:rPr lang="en-US" smtClean="0"/>
              <a:t>17/12/13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328B256-74B9-AF4C-BA24-7A5054110D6B}" type="datetime1">
              <a:rPr lang="en-US" smtClean="0"/>
              <a:t>17/12/13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75688D92-07AA-4340-A939-D8F7235A2346}" type="datetime1">
              <a:rPr lang="en-US" smtClean="0"/>
              <a:t>17/12/13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7A33-E1E5-AE41-9709-505A739B3C5E}" type="datetime1">
              <a:rPr lang="en-US" smtClean="0"/>
              <a:t>17/12/13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AE98-7750-6344-A24A-9E7A129EBD30}" type="datetime1">
              <a:rPr lang="en-US" smtClean="0"/>
              <a:t>17/12/13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9948-6AE6-3649-AF26-9FC5B0595327}" type="datetime1">
              <a:rPr lang="en-US" smtClean="0"/>
              <a:t>17/12/13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1B52-5B99-1149-9ECE-7A66535DBACE}" type="datetime1">
              <a:rPr lang="en-US" smtClean="0"/>
              <a:t>17/12/13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229F-BFAC-7F47-BEA6-D9BE9FF1E4A6}" type="datetime1">
              <a:rPr lang="en-US" smtClean="0"/>
              <a:t>17/12/13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62ED-B318-4A4D-BE8A-BC745726C250}" type="datetime1">
              <a:rPr lang="en-US" smtClean="0"/>
              <a:t>17/12/13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E379-8A1F-C14D-BA29-25CC129737E5}" type="datetime1">
              <a:rPr lang="en-US" smtClean="0"/>
              <a:t>17/12/13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CED-E99E-D245-9B73-5F095FCE600B}" type="datetime1">
              <a:rPr lang="en-US" smtClean="0"/>
              <a:t>17/12/13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0BD6-5B6A-254F-9E99-FFD10D8CE010}" type="datetime1">
              <a:rPr lang="en-US" smtClean="0"/>
              <a:t>17/12/13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4A8D3-FFB2-0245-853E-A09A210F258A}" type="datetime1">
              <a:rPr lang="en-US" smtClean="0"/>
              <a:t>17/12/13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BFBCDF2-E4BA-F543-B958-327C19753C75}" type="datetime1">
              <a:rPr lang="en-US" smtClean="0"/>
              <a:t>17/12/13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Cyber Defence Exercises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18-20 March 2014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0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237072" y="432204"/>
            <a:ext cx="6762749" cy="1470025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The </a:t>
            </a:r>
            <a:r>
              <a:rPr lang="en-US" b="1" u="sng" dirty="0" smtClean="0">
                <a:solidFill>
                  <a:srgbClr val="FFFF00"/>
                </a:solidFill>
              </a:rPr>
              <a:t>DARE-IT </a:t>
            </a:r>
            <a:r>
              <a:rPr lang="en-US" b="1" u="sng" dirty="0" smtClean="0">
                <a:solidFill>
                  <a:schemeClr val="bg1"/>
                </a:solidFill>
              </a:rPr>
              <a:t>Concept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516856" y="2090914"/>
            <a:ext cx="4072224" cy="4202271"/>
          </a:xfrm>
        </p:spPr>
        <p:txBody>
          <a:bodyPr>
            <a:normAutofit/>
          </a:bodyPr>
          <a:lstStyle/>
          <a:p>
            <a:pPr algn="l"/>
            <a:r>
              <a:rPr lang="en-US" sz="3800" dirty="0" smtClean="0">
                <a:solidFill>
                  <a:srgbClr val="FFFF00"/>
                </a:solidFill>
              </a:rPr>
              <a:t>D</a:t>
            </a:r>
            <a:r>
              <a:rPr lang="en-US" sz="3800" dirty="0" smtClean="0">
                <a:solidFill>
                  <a:srgbClr val="FFFFFF"/>
                </a:solidFill>
              </a:rPr>
              <a:t>efence</a:t>
            </a:r>
          </a:p>
          <a:p>
            <a:pPr algn="l"/>
            <a:r>
              <a:rPr lang="en-US" sz="3800" dirty="0" smtClean="0">
                <a:solidFill>
                  <a:srgbClr val="FFFF00"/>
                </a:solidFill>
              </a:rPr>
              <a:t>A</a:t>
            </a:r>
            <a:r>
              <a:rPr lang="en-US" sz="3800" dirty="0" smtClean="0">
                <a:solidFill>
                  <a:srgbClr val="FFFFFF"/>
                </a:solidFill>
              </a:rPr>
              <a:t>wareness</a:t>
            </a:r>
          </a:p>
          <a:p>
            <a:pPr algn="l"/>
            <a:r>
              <a:rPr lang="en-US" sz="3800" dirty="0" smtClean="0">
                <a:solidFill>
                  <a:srgbClr val="FFFF00"/>
                </a:solidFill>
              </a:rPr>
              <a:t>R</a:t>
            </a:r>
            <a:r>
              <a:rPr lang="en-US" sz="3800" dirty="0" smtClean="0">
                <a:solidFill>
                  <a:srgbClr val="FFFFFF"/>
                </a:solidFill>
              </a:rPr>
              <a:t>esilience</a:t>
            </a:r>
          </a:p>
          <a:p>
            <a:pPr algn="l"/>
            <a:r>
              <a:rPr lang="en-US" sz="3800" dirty="0" smtClean="0">
                <a:solidFill>
                  <a:srgbClr val="FFFF00"/>
                </a:solidFill>
              </a:rPr>
              <a:t>E</a:t>
            </a:r>
            <a:r>
              <a:rPr lang="en-US" sz="3800" dirty="0" smtClean="0">
                <a:solidFill>
                  <a:srgbClr val="FFFFFF"/>
                </a:solidFill>
              </a:rPr>
              <a:t>xpertise</a:t>
            </a:r>
          </a:p>
          <a:p>
            <a:pPr algn="l"/>
            <a:r>
              <a:rPr lang="en-US" sz="3800" dirty="0" smtClean="0">
                <a:solidFill>
                  <a:srgbClr val="FFFF00"/>
                </a:solidFill>
              </a:rPr>
              <a:t>I</a:t>
            </a:r>
            <a:r>
              <a:rPr lang="en-US" sz="3800" dirty="0" smtClean="0">
                <a:solidFill>
                  <a:srgbClr val="FFFFFF"/>
                </a:solidFill>
              </a:rPr>
              <a:t>nsight</a:t>
            </a:r>
          </a:p>
          <a:p>
            <a:pPr algn="l"/>
            <a:r>
              <a:rPr lang="en-US" sz="3800" dirty="0">
                <a:solidFill>
                  <a:srgbClr val="FFFF00"/>
                </a:solidFill>
              </a:rPr>
              <a:t>T</a:t>
            </a:r>
            <a:r>
              <a:rPr lang="en-US" sz="3800" dirty="0" smtClean="0">
                <a:solidFill>
                  <a:srgbClr val="FFFFFF"/>
                </a:solidFill>
              </a:rPr>
              <a:t>raining</a:t>
            </a:r>
          </a:p>
          <a:p>
            <a:pPr algn="l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5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Red Team Injects</a:t>
            </a:r>
            <a:endParaRPr lang="en-GB" sz="3200" b="1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9268" y="1124085"/>
            <a:ext cx="7542554" cy="593444"/>
            <a:chOff x="667872" y="4660112"/>
            <a:chExt cx="7434443" cy="872815"/>
          </a:xfrm>
        </p:grpSpPr>
        <p:grpSp>
          <p:nvGrpSpPr>
            <p:cNvPr id="25" name="Group 24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962570" y="4768750"/>
              <a:ext cx="7139745" cy="543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1. Web Application Exploitation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79268" y="1816675"/>
            <a:ext cx="7542554" cy="595109"/>
            <a:chOff x="667872" y="4660112"/>
            <a:chExt cx="7434443" cy="872815"/>
          </a:xfrm>
        </p:grpSpPr>
        <p:grpSp>
          <p:nvGrpSpPr>
            <p:cNvPr id="29" name="Group 28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9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962570" y="4768749"/>
              <a:ext cx="7139745" cy="5416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2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. Server-Side Exploitation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79268" y="2530554"/>
            <a:ext cx="7542554" cy="624137"/>
            <a:chOff x="667872" y="4660112"/>
            <a:chExt cx="7434443" cy="872815"/>
          </a:xfrm>
        </p:grpSpPr>
        <p:grpSp>
          <p:nvGrpSpPr>
            <p:cNvPr id="51" name="Group 50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53" name="Rounded Rectangle 52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4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962570" y="4768749"/>
              <a:ext cx="7139745" cy="5164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3. Client-Side Exploitation (Phishing &amp; Social Engineering)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79268" y="3245690"/>
            <a:ext cx="7542554" cy="616879"/>
            <a:chOff x="667872" y="4660112"/>
            <a:chExt cx="7434443" cy="872815"/>
          </a:xfrm>
        </p:grpSpPr>
        <p:grpSp>
          <p:nvGrpSpPr>
            <p:cNvPr id="56" name="Group 55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9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7" name="Rectangle 56"/>
            <p:cNvSpPr/>
            <p:nvPr/>
          </p:nvSpPr>
          <p:spPr>
            <a:xfrm>
              <a:off x="962570" y="4768750"/>
              <a:ext cx="7139745" cy="522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4. OSPF &amp; Router/Switch Configuration Stealing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79268" y="3974474"/>
            <a:ext cx="7542554" cy="561240"/>
            <a:chOff x="667872" y="4660112"/>
            <a:chExt cx="7434443" cy="872815"/>
          </a:xfrm>
        </p:grpSpPr>
        <p:grpSp>
          <p:nvGrpSpPr>
            <p:cNvPr id="61" name="Group 60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63" name="Rounded Rectangle 62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4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2" name="Rectangle 61"/>
            <p:cNvSpPr/>
            <p:nvPr/>
          </p:nvSpPr>
          <p:spPr>
            <a:xfrm>
              <a:off x="962570" y="4768750"/>
              <a:ext cx="7139745" cy="574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5. Custom Malware Creation (malware &amp; IOC Detection)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79268" y="4683257"/>
            <a:ext cx="7542554" cy="561240"/>
            <a:chOff x="667872" y="4660112"/>
            <a:chExt cx="7434443" cy="872815"/>
          </a:xfrm>
        </p:grpSpPr>
        <p:grpSp>
          <p:nvGrpSpPr>
            <p:cNvPr id="66" name="Group 65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68" name="Rounded Rectangle 67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9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7" name="Rectangle 66"/>
            <p:cNvSpPr/>
            <p:nvPr/>
          </p:nvSpPr>
          <p:spPr>
            <a:xfrm>
              <a:off x="962570" y="4768750"/>
              <a:ext cx="7139745" cy="574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6. Malicious Insider Threats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79268" y="5389179"/>
            <a:ext cx="7542554" cy="561240"/>
            <a:chOff x="667872" y="4660112"/>
            <a:chExt cx="7434443" cy="872815"/>
          </a:xfrm>
        </p:grpSpPr>
        <p:grpSp>
          <p:nvGrpSpPr>
            <p:cNvPr id="71" name="Group 70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73" name="Rounded Rectangle 72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4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2" name="Rectangle 71"/>
            <p:cNvSpPr/>
            <p:nvPr/>
          </p:nvSpPr>
          <p:spPr>
            <a:xfrm>
              <a:off x="962570" y="4768750"/>
              <a:ext cx="7139745" cy="574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6. </a:t>
              </a:r>
              <a:r>
                <a:rPr lang="en-US" b="1" dirty="0" err="1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DDoS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 Attacks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60715" y="6112696"/>
            <a:ext cx="7542554" cy="561240"/>
            <a:chOff x="667872" y="4660112"/>
            <a:chExt cx="7434443" cy="872815"/>
          </a:xfrm>
        </p:grpSpPr>
        <p:grpSp>
          <p:nvGrpSpPr>
            <p:cNvPr id="76" name="Group 75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9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7" name="Rectangle 76"/>
            <p:cNvSpPr/>
            <p:nvPr/>
          </p:nvSpPr>
          <p:spPr>
            <a:xfrm>
              <a:off x="962570" y="4768750"/>
              <a:ext cx="7139745" cy="574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7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. Custom Scenarios (SCADA, Banking, </a:t>
              </a:r>
              <a:r>
                <a:rPr lang="en-US" b="1" dirty="0" err="1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Wifi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, Mobile, </a:t>
              </a:r>
              <a:r>
                <a:rPr lang="en-US" b="1" dirty="0" err="1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etc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)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7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xmlns:p14="http://schemas.microsoft.com/office/powerpoint/2010/main"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Blue Team Objectives</a:t>
            </a:r>
            <a:endParaRPr lang="en-GB" sz="3200" b="1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9268" y="1269225"/>
            <a:ext cx="7542554" cy="593444"/>
            <a:chOff x="667872" y="4660112"/>
            <a:chExt cx="7434443" cy="872815"/>
          </a:xfrm>
        </p:grpSpPr>
        <p:grpSp>
          <p:nvGrpSpPr>
            <p:cNvPr id="25" name="Group 24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962570" y="4768750"/>
              <a:ext cx="7139745" cy="417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1. Learn the Network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79268" y="2114230"/>
            <a:ext cx="7542554" cy="595109"/>
            <a:chOff x="667872" y="4660112"/>
            <a:chExt cx="7434443" cy="872815"/>
          </a:xfrm>
        </p:grpSpPr>
        <p:grpSp>
          <p:nvGrpSpPr>
            <p:cNvPr id="29" name="Group 28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9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962570" y="4768750"/>
              <a:ext cx="7139745" cy="417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2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. System Administration &amp; Prevention of Attacks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79268" y="2929697"/>
            <a:ext cx="7542554" cy="624137"/>
            <a:chOff x="667872" y="4660112"/>
            <a:chExt cx="7434443" cy="872815"/>
          </a:xfrm>
        </p:grpSpPr>
        <p:grpSp>
          <p:nvGrpSpPr>
            <p:cNvPr id="51" name="Group 50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53" name="Rounded Rectangle 52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4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962570" y="4768750"/>
              <a:ext cx="7139745" cy="417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3. Monitoring Networks, Detecting &amp; Responding to Attacks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79268" y="3785787"/>
            <a:ext cx="7542554" cy="616879"/>
            <a:chOff x="667872" y="4660112"/>
            <a:chExt cx="7434443" cy="872815"/>
          </a:xfrm>
        </p:grpSpPr>
        <p:grpSp>
          <p:nvGrpSpPr>
            <p:cNvPr id="56" name="Group 55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9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7" name="Rectangle 56"/>
            <p:cNvSpPr/>
            <p:nvPr/>
          </p:nvSpPr>
          <p:spPr>
            <a:xfrm>
              <a:off x="962570" y="4768750"/>
              <a:ext cx="7139745" cy="522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4. Incident Handling – Tickets, Processes, Policies &amp; Procedures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79268" y="4663903"/>
            <a:ext cx="7542554" cy="561240"/>
            <a:chOff x="667872" y="4660112"/>
            <a:chExt cx="7434443" cy="872815"/>
          </a:xfrm>
        </p:grpSpPr>
        <p:grpSp>
          <p:nvGrpSpPr>
            <p:cNvPr id="61" name="Group 60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63" name="Rounded Rectangle 62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4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2" name="Rectangle 61"/>
            <p:cNvSpPr/>
            <p:nvPr/>
          </p:nvSpPr>
          <p:spPr>
            <a:xfrm>
              <a:off x="962570" y="4768750"/>
              <a:ext cx="7139745" cy="417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5. Teamwork – Delegating, dividing &amp; assigning roles, Leadership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79268" y="5578303"/>
            <a:ext cx="7542554" cy="561240"/>
            <a:chOff x="667872" y="4660112"/>
            <a:chExt cx="7434443" cy="872815"/>
          </a:xfrm>
        </p:grpSpPr>
        <p:grpSp>
          <p:nvGrpSpPr>
            <p:cNvPr id="66" name="Group 65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68" name="Rounded Rectangle 67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9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7" name="Rectangle 66"/>
            <p:cNvSpPr/>
            <p:nvPr/>
          </p:nvSpPr>
          <p:spPr>
            <a:xfrm>
              <a:off x="962570" y="4768750"/>
              <a:ext cx="7139745" cy="574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6. Reporting</a:t>
              </a:r>
              <a:endParaRPr lang="en-US" b="1" dirty="0" smtClean="0">
                <a:solidFill>
                  <a:schemeClr val="bg1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5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Cyber Defence Exercises (CDX)</a:t>
            </a:r>
            <a:endParaRPr lang="en-GB" sz="32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660" y="1034660"/>
            <a:ext cx="4721797" cy="5621187"/>
          </a:xfrm>
          <a:prstGeom prst="rect">
            <a:avLst/>
          </a:prstGeom>
        </p:spPr>
      </p:pic>
      <p:sp>
        <p:nvSpPr>
          <p:cNvPr id="7" name="Text Placeholder 3"/>
          <p:cNvSpPr txBox="1">
            <a:spLocks/>
          </p:cNvSpPr>
          <p:nvPr/>
        </p:nvSpPr>
        <p:spPr>
          <a:xfrm>
            <a:off x="349264" y="2096840"/>
            <a:ext cx="3385034" cy="241752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Unique Opportunity to Collaborate with the Best Consultants that made NATO Cyber Defence Team to Win ! ! !</a:t>
            </a:r>
            <a:endParaRPr lang="en-US" sz="2800" b="1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01424"/>
      </p:ext>
    </p:extLst>
  </p:cSld>
  <p:clrMapOvr>
    <a:masterClrMapping/>
  </p:clrMapOvr>
  <p:transition xmlns:p14="http://schemas.microsoft.com/office/powerpoint/2010/main" spd="slow">
    <p:wheel spokes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 flipH="1">
            <a:off x="2583656" y="1057532"/>
            <a:ext cx="3944937" cy="3659187"/>
            <a:chOff x="0" y="0"/>
            <a:chExt cx="288" cy="289"/>
          </a:xfrm>
        </p:grpSpPr>
        <p:sp>
          <p:nvSpPr>
            <p:cNvPr id="12291" name="AutoShape 3" descr="image8.png"/>
            <p:cNvSpPr>
              <a:spLocks/>
            </p:cNvSpPr>
            <p:nvPr/>
          </p:nvSpPr>
          <p:spPr bwMode="auto">
            <a:xfrm flipH="1">
              <a:off x="0" y="0"/>
              <a:ext cx="288" cy="28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914400">
                <a:defRPr/>
              </a:pPr>
              <a:endParaRPr lang="en-US" sz="1800">
                <a:latin typeface="Trebuchet MS" charset="0"/>
                <a:cs typeface="Trebuchet MS" charset="0"/>
                <a:sym typeface="Trebuchet MS" charset="0"/>
              </a:endParaRPr>
            </a:p>
          </p:txBody>
        </p:sp>
        <p:pic>
          <p:nvPicPr>
            <p:cNvPr id="12292" name="Picture 4" descr="image10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81" r="37981"/>
            <a:stretch>
              <a:fillRect/>
            </a:stretch>
          </p:blipFill>
          <p:spPr bwMode="auto">
            <a:xfrm flipH="1">
              <a:off x="0" y="0"/>
              <a:ext cx="288" cy="289"/>
            </a:xfrm>
            <a:prstGeom prst="rect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92515" y="5208332"/>
            <a:ext cx="4326193" cy="838507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en-US" sz="3200" dirty="0" smtClean="0">
                <a:solidFill>
                  <a:srgbClr val="FFFF00"/>
                </a:solidFill>
                <a:cs typeface="Helvetica" charset="0"/>
              </a:rPr>
              <a:t>THANK YOU</a:t>
            </a:r>
            <a:endParaRPr lang="en-US" sz="3200" dirty="0">
              <a:solidFill>
                <a:srgbClr val="FFFF00"/>
              </a:solidFill>
              <a:cs typeface="Helvetic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02303" y="1074781"/>
            <a:ext cx="1682541" cy="1690477"/>
            <a:chOff x="384303" y="1465098"/>
            <a:chExt cx="1682541" cy="1690477"/>
          </a:xfrm>
        </p:grpSpPr>
        <p:sp>
          <p:nvSpPr>
            <p:cNvPr id="8" name="Rounded Rectangle 7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466438" y="1547233"/>
              <a:ext cx="1600406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FF00"/>
                  </a:solidFill>
                </a:rPr>
                <a:t>Background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02303" y="2923282"/>
            <a:ext cx="1682541" cy="1690477"/>
            <a:chOff x="384303" y="1465098"/>
            <a:chExt cx="1682541" cy="1690477"/>
          </a:xfrm>
        </p:grpSpPr>
        <p:sp>
          <p:nvSpPr>
            <p:cNvPr id="11" name="Rounded Rectangle 10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FF00"/>
                  </a:solidFill>
                </a:rPr>
                <a:t>However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02303" y="4771782"/>
            <a:ext cx="1682541" cy="1690477"/>
            <a:chOff x="384303" y="1465098"/>
            <a:chExt cx="1682541" cy="1690477"/>
          </a:xfrm>
        </p:grpSpPr>
        <p:sp>
          <p:nvSpPr>
            <p:cNvPr id="14" name="Rounded Rectangle 13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err="1" smtClean="0">
                  <a:solidFill>
                    <a:srgbClr val="FFFF00"/>
                  </a:solidFill>
                </a:rPr>
                <a:t>FeedBack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722563" y="1344136"/>
            <a:ext cx="4356257" cy="1225845"/>
            <a:chOff x="2017699" y="20909"/>
            <a:chExt cx="4144073" cy="1225845"/>
          </a:xfrm>
        </p:grpSpPr>
        <p:sp>
          <p:nvSpPr>
            <p:cNvPr id="20" name="Round Same Side Corner Rectangle 19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NATO organises Cyber Defence Exercises on a yearly basis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722565" y="3205212"/>
            <a:ext cx="4356255" cy="1225845"/>
            <a:chOff x="2017699" y="20909"/>
            <a:chExt cx="4144073" cy="1225845"/>
          </a:xfrm>
        </p:grpSpPr>
        <p:sp>
          <p:nvSpPr>
            <p:cNvPr id="23" name="Round Same Side Corner Rectangle 22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Not everybody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has the chance to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participate in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all NATO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Cyber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Defence Exercises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722564" y="5018175"/>
            <a:ext cx="4356256" cy="1225845"/>
            <a:chOff x="2017699" y="20909"/>
            <a:chExt cx="4144073" cy="1225845"/>
          </a:xfrm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Tremendous advantage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by participating in CDX, as acknowledged by all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the CD Community </a:t>
              </a:r>
            </a:p>
          </p:txBody>
        </p:sp>
      </p:grp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Cyber Defence Exercises (CDX)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5336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63215" y="2892212"/>
            <a:ext cx="4388115" cy="1804856"/>
            <a:chOff x="384303" y="1465098"/>
            <a:chExt cx="1682541" cy="1690477"/>
          </a:xfrm>
        </p:grpSpPr>
        <p:sp>
          <p:nvSpPr>
            <p:cNvPr id="8" name="Rounded Rectangle 7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>
                  <a:solidFill>
                    <a:srgbClr val="FFFF00"/>
                  </a:solidFill>
                </a:rPr>
                <a:t>The Cyber Threat is REAL</a:t>
              </a:r>
              <a:endParaRPr lang="en-US" sz="28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00700" y="1326816"/>
            <a:ext cx="2960610" cy="1007358"/>
            <a:chOff x="2017699" y="20909"/>
            <a:chExt cx="4144073" cy="1225845"/>
          </a:xfrm>
        </p:grpSpPr>
        <p:sp>
          <p:nvSpPr>
            <p:cNvPr id="20" name="Round Same Side Corner Rectangle 19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600" b="1" dirty="0">
                  <a:solidFill>
                    <a:srgbClr val="FFFF00"/>
                  </a:solidFill>
                  <a:latin typeface="Arial" charset="0"/>
                </a:rPr>
                <a:t>Everyone</a:t>
              </a:r>
              <a:r>
                <a:rPr lang="en-US" sz="1600" dirty="0" smtClean="0">
                  <a:solidFill>
                    <a:schemeClr val="tx1"/>
                  </a:solidFill>
                  <a:latin typeface="Arial" charset="0"/>
                </a:rPr>
                <a:t> should take part to strengthen their security </a:t>
              </a:r>
              <a:r>
                <a:rPr lang="en-US" sz="1600" dirty="0" err="1" smtClean="0">
                  <a:solidFill>
                    <a:schemeClr val="tx1"/>
                  </a:solidFill>
                  <a:latin typeface="Arial" charset="0"/>
                </a:rPr>
                <a:t>defences</a:t>
              </a:r>
              <a:r>
                <a:rPr lang="en-US" sz="1600" dirty="0" smtClean="0">
                  <a:solidFill>
                    <a:schemeClr val="tx1"/>
                  </a:solidFill>
                  <a:latin typeface="Arial" charset="0"/>
                </a:rPr>
                <a:t> and skills</a:t>
              </a:r>
              <a:endParaRPr lang="en-US" sz="16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Cyber Defence Exercises (CDX)</a:t>
            </a:r>
            <a:endParaRPr lang="en-GB" sz="32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00701" y="5319288"/>
            <a:ext cx="2960610" cy="1007358"/>
            <a:chOff x="2017699" y="20909"/>
            <a:chExt cx="4144073" cy="1225845"/>
          </a:xfrm>
        </p:grpSpPr>
        <p:sp>
          <p:nvSpPr>
            <p:cNvPr id="34" name="Round Same Side Corner Rectangle 33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600" b="1" dirty="0" smtClean="0">
                  <a:solidFill>
                    <a:srgbClr val="FFFF00"/>
                  </a:solidFill>
                  <a:latin typeface="Arial" charset="0"/>
                </a:rPr>
                <a:t>Everyone </a:t>
              </a:r>
              <a:r>
                <a:rPr lang="en-US" sz="1600" dirty="0" smtClean="0">
                  <a:solidFill>
                    <a:schemeClr val="tx1"/>
                  </a:solidFill>
                  <a:latin typeface="Arial" charset="0"/>
                </a:rPr>
                <a:t>should take part to train their Cyber Defenders against real attacks &amp; malware</a:t>
              </a:r>
              <a:endParaRPr lang="en-US" sz="16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34555" y="1330437"/>
            <a:ext cx="2960610" cy="1007358"/>
            <a:chOff x="2017699" y="20909"/>
            <a:chExt cx="4144073" cy="1225845"/>
          </a:xfrm>
        </p:grpSpPr>
        <p:sp>
          <p:nvSpPr>
            <p:cNvPr id="37" name="Round Same Side Corner Rectangle 36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600" b="1" dirty="0" smtClean="0">
                  <a:solidFill>
                    <a:srgbClr val="FFFF00"/>
                  </a:solidFill>
                  <a:latin typeface="Arial" charset="0"/>
                </a:rPr>
                <a:t>Everyone </a:t>
              </a:r>
              <a:r>
                <a:rPr lang="en-US" sz="1600" dirty="0" smtClean="0">
                  <a:solidFill>
                    <a:schemeClr val="tx1"/>
                  </a:solidFill>
                  <a:latin typeface="Arial" charset="0"/>
                </a:rPr>
                <a:t>should </a:t>
              </a:r>
              <a:r>
                <a:rPr lang="en-US" sz="1600" dirty="0">
                  <a:solidFill>
                    <a:schemeClr val="tx1"/>
                  </a:solidFill>
                  <a:latin typeface="Arial" charset="0"/>
                </a:rPr>
                <a:t>take part to </a:t>
              </a:r>
              <a:r>
                <a:rPr lang="en-US" sz="1600" dirty="0" smtClean="0">
                  <a:solidFill>
                    <a:schemeClr val="tx1"/>
                  </a:solidFill>
                  <a:latin typeface="Arial" charset="0"/>
                </a:rPr>
                <a:t>develop defensive countermeasures </a:t>
              </a:r>
              <a:r>
                <a:rPr lang="en-US" sz="1600" dirty="0">
                  <a:solidFill>
                    <a:schemeClr val="tx1"/>
                  </a:solidFill>
                  <a:latin typeface="Arial" charset="0"/>
                </a:rPr>
                <a:t>and techniques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34555" y="5319288"/>
            <a:ext cx="2960610" cy="1007358"/>
            <a:chOff x="2017699" y="20909"/>
            <a:chExt cx="4144073" cy="1225845"/>
          </a:xfrm>
        </p:grpSpPr>
        <p:sp>
          <p:nvSpPr>
            <p:cNvPr id="40" name="Round Same Side Corner Rectangle 39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  <a:latin typeface="Arial" charset="0"/>
                </a:rPr>
                <a:t>Everyone </a:t>
              </a:r>
              <a:r>
                <a:rPr lang="en-US" sz="1600" dirty="0" smtClean="0">
                  <a:solidFill>
                    <a:schemeClr val="tx1"/>
                  </a:solidFill>
                  <a:latin typeface="Arial" charset="0"/>
                </a:rPr>
                <a:t>should </a:t>
              </a:r>
              <a:r>
                <a:rPr lang="en-US" sz="1600" dirty="0">
                  <a:solidFill>
                    <a:schemeClr val="tx1"/>
                  </a:solidFill>
                  <a:latin typeface="Arial" charset="0"/>
                </a:rPr>
                <a:t>take part to </a:t>
              </a:r>
              <a:r>
                <a:rPr lang="en-US" sz="1600" dirty="0" smtClean="0"/>
                <a:t>assess </a:t>
              </a:r>
              <a:r>
                <a:rPr lang="en-US" sz="1600" dirty="0"/>
                <a:t>and </a:t>
              </a:r>
              <a:r>
                <a:rPr lang="en-US" sz="1600" dirty="0" smtClean="0"/>
                <a:t>improve  incident handling policies &amp; procedures </a:t>
              </a:r>
              <a:endParaRPr lang="en-US" sz="16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02303" y="1074781"/>
            <a:ext cx="1682541" cy="1690477"/>
            <a:chOff x="384303" y="1465098"/>
            <a:chExt cx="1682541" cy="1690477"/>
          </a:xfrm>
        </p:grpSpPr>
        <p:sp>
          <p:nvSpPr>
            <p:cNvPr id="8" name="Rounded Rectangle 7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FF00"/>
                  </a:solidFill>
                </a:rPr>
                <a:t>ASSESS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02303" y="2923282"/>
            <a:ext cx="1682541" cy="1690477"/>
            <a:chOff x="384303" y="1465098"/>
            <a:chExt cx="1682541" cy="1690477"/>
          </a:xfrm>
        </p:grpSpPr>
        <p:sp>
          <p:nvSpPr>
            <p:cNvPr id="11" name="Rounded Rectangle 10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FF00"/>
                  </a:solidFill>
                </a:rPr>
                <a:t>ASSESS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02303" y="4771782"/>
            <a:ext cx="1682541" cy="1690477"/>
            <a:chOff x="384303" y="1465098"/>
            <a:chExt cx="1682541" cy="1690477"/>
          </a:xfrm>
        </p:grpSpPr>
        <p:sp>
          <p:nvSpPr>
            <p:cNvPr id="14" name="Rounded Rectangle 13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 smtClean="0">
                  <a:solidFill>
                    <a:srgbClr val="FFFF00"/>
                  </a:solidFill>
                </a:rPr>
                <a:t>ASSESS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722563" y="1344136"/>
            <a:ext cx="4356257" cy="1225845"/>
            <a:chOff x="2017699" y="20909"/>
            <a:chExt cx="4144073" cy="1225845"/>
          </a:xfrm>
        </p:grpSpPr>
        <p:sp>
          <p:nvSpPr>
            <p:cNvPr id="20" name="Round Same Side Corner Rectangle 19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dirty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Exercises are the ultimate tool to </a:t>
              </a:r>
              <a:r>
                <a:rPr lang="en-US" b="1" dirty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Assess</a:t>
              </a:r>
              <a:r>
                <a:rPr lang="en-US" dirty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 your security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controls,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process and procedures deployed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to protect your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networks</a:t>
              </a: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722565" y="3205212"/>
            <a:ext cx="4356255" cy="1225845"/>
            <a:chOff x="2017699" y="20909"/>
            <a:chExt cx="4144073" cy="1225845"/>
          </a:xfrm>
        </p:grpSpPr>
        <p:sp>
          <p:nvSpPr>
            <p:cNvPr id="23" name="Round Same Side Corner Rectangle 22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b="1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Assess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your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cyber security staff. </a:t>
              </a:r>
              <a:endParaRPr lang="en-US" dirty="0" smtClean="0">
                <a:solidFill>
                  <a:schemeClr val="tx1"/>
                </a:solidFill>
                <a:latin typeface="Arial" charset="0"/>
              </a:endParaRPr>
            </a:p>
            <a:p>
              <a:pPr lvl="0"/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Are they able to distinguish/prevent attacks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from “normal”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traffic?</a:t>
              </a: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722564" y="5018175"/>
            <a:ext cx="4356256" cy="1225845"/>
            <a:chOff x="2017699" y="20909"/>
            <a:chExt cx="4144073" cy="1225845"/>
          </a:xfrm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b="1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Assess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your already implemented security tools &amp; scripts. Do they protect you against Cyber Attacks? Do they need further lockdowns?</a:t>
              </a:r>
            </a:p>
          </p:txBody>
        </p:sp>
      </p:grp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Benefits of CDX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0254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02303" y="1074781"/>
            <a:ext cx="1682541" cy="1690477"/>
            <a:chOff x="384303" y="1465098"/>
            <a:chExt cx="1682541" cy="1690477"/>
          </a:xfrm>
        </p:grpSpPr>
        <p:sp>
          <p:nvSpPr>
            <p:cNvPr id="8" name="Rounded Rectangle 7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FF00"/>
                  </a:solidFill>
                </a:rPr>
                <a:t>TRAIN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02303" y="2923282"/>
            <a:ext cx="1682541" cy="1690477"/>
            <a:chOff x="384303" y="1465098"/>
            <a:chExt cx="1682541" cy="1690477"/>
          </a:xfrm>
        </p:grpSpPr>
        <p:sp>
          <p:nvSpPr>
            <p:cNvPr id="11" name="Rounded Rectangle 10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FF00"/>
                  </a:solidFill>
                </a:rPr>
                <a:t>TRAIN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02303" y="4771782"/>
            <a:ext cx="1682541" cy="1690477"/>
            <a:chOff x="384303" y="1465098"/>
            <a:chExt cx="1682541" cy="1690477"/>
          </a:xfrm>
        </p:grpSpPr>
        <p:sp>
          <p:nvSpPr>
            <p:cNvPr id="14" name="Rounded Rectangle 13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 smtClean="0">
                  <a:solidFill>
                    <a:srgbClr val="FFFF00"/>
                  </a:solidFill>
                </a:rPr>
                <a:t>TRAIN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722563" y="1344136"/>
            <a:ext cx="4356257" cy="1225845"/>
            <a:chOff x="2017699" y="20909"/>
            <a:chExt cx="4144073" cy="1225845"/>
          </a:xfrm>
        </p:grpSpPr>
        <p:sp>
          <p:nvSpPr>
            <p:cNvPr id="20" name="Round Same Side Corner Rectangle 19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b="1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Train</a:t>
              </a:r>
              <a:r>
                <a:rPr lang="en-US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your Cyber Defenders against real attacks &amp; malware</a:t>
              </a: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722565" y="3205212"/>
            <a:ext cx="4356255" cy="1225845"/>
            <a:chOff x="2017699" y="20909"/>
            <a:chExt cx="4144073" cy="1225845"/>
          </a:xfrm>
        </p:grpSpPr>
        <p:sp>
          <p:nvSpPr>
            <p:cNvPr id="23" name="Round Same Side Corner Rectangle 22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b="1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Train</a:t>
              </a:r>
              <a:r>
                <a:rPr lang="en-US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your security tools to identify exploit payloads &amp; reduce false positives</a:t>
              </a: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Benefits of CDX</a:t>
            </a:r>
            <a:endParaRPr lang="en-GB" sz="3200" b="1" dirty="0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722566" y="5030068"/>
            <a:ext cx="4356255" cy="1225845"/>
            <a:chOff x="2017699" y="20909"/>
            <a:chExt cx="4144073" cy="1225845"/>
          </a:xfrm>
        </p:grpSpPr>
        <p:sp>
          <p:nvSpPr>
            <p:cNvPr id="31" name="Round Same Side Corner Rectangle 30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b="1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Train</a:t>
              </a:r>
              <a:r>
                <a:rPr lang="en-US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your security professionals &amp; management on Incident Response processes</a:t>
              </a: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7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02303" y="1074781"/>
            <a:ext cx="1682541" cy="1690477"/>
            <a:chOff x="384303" y="1465098"/>
            <a:chExt cx="1682541" cy="1690477"/>
          </a:xfrm>
        </p:grpSpPr>
        <p:sp>
          <p:nvSpPr>
            <p:cNvPr id="8" name="Rounded Rectangle 7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FF00"/>
                  </a:solidFill>
                </a:rPr>
                <a:t>DEVELOP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02303" y="2923282"/>
            <a:ext cx="1682541" cy="1690477"/>
            <a:chOff x="384303" y="1465098"/>
            <a:chExt cx="1682541" cy="1690477"/>
          </a:xfrm>
        </p:grpSpPr>
        <p:sp>
          <p:nvSpPr>
            <p:cNvPr id="11" name="Rounded Rectangle 10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rgbClr val="FFFF00"/>
                  </a:solidFill>
                </a:rPr>
                <a:t>DEVELOP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02303" y="4771782"/>
            <a:ext cx="1682541" cy="1690477"/>
            <a:chOff x="384303" y="1465098"/>
            <a:chExt cx="1682541" cy="1690477"/>
          </a:xfrm>
        </p:grpSpPr>
        <p:sp>
          <p:nvSpPr>
            <p:cNvPr id="14" name="Rounded Rectangle 13"/>
            <p:cNvSpPr/>
            <p:nvPr/>
          </p:nvSpPr>
          <p:spPr>
            <a:xfrm>
              <a:off x="384303" y="1465098"/>
              <a:ext cx="1682541" cy="1690477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66438" y="1547233"/>
              <a:ext cx="1518271" cy="1526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 smtClean="0">
                  <a:solidFill>
                    <a:srgbClr val="FFFF00"/>
                  </a:solidFill>
                </a:rPr>
                <a:t>DEVELOP</a:t>
              </a:r>
              <a:endParaRPr lang="en-US" sz="2000" b="1" kern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722563" y="1344136"/>
            <a:ext cx="4356257" cy="1225845"/>
            <a:chOff x="2017699" y="20909"/>
            <a:chExt cx="4144073" cy="1225845"/>
          </a:xfrm>
        </p:grpSpPr>
        <p:sp>
          <p:nvSpPr>
            <p:cNvPr id="20" name="Round Same Side Corner Rectangle 19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Develop</a:t>
              </a:r>
              <a:r>
                <a:rPr lang="en-US" dirty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 your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procedures, scripts &amp;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tools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before </a:t>
              </a:r>
              <a:r>
                <a:rPr lang="en-US" dirty="0">
                  <a:solidFill>
                    <a:schemeClr val="tx1"/>
                  </a:solidFill>
                  <a:latin typeface="Arial" charset="0"/>
                </a:rPr>
                <a:t>deploying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</a:rPr>
                <a:t>on operational networks</a:t>
              </a:r>
              <a:endParaRPr lang="en-US" dirty="0">
                <a:solidFill>
                  <a:schemeClr val="tx1"/>
                </a:solidFill>
                <a:latin typeface="Arial" charset="0"/>
              </a:endParaRPr>
            </a:p>
            <a:p>
              <a:pPr lvl="0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722565" y="3205212"/>
            <a:ext cx="4356255" cy="1225845"/>
            <a:chOff x="2017699" y="20909"/>
            <a:chExt cx="4144073" cy="1225845"/>
          </a:xfrm>
        </p:grpSpPr>
        <p:sp>
          <p:nvSpPr>
            <p:cNvPr id="23" name="Round Same Side Corner Rectangle 22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b="1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Develop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lessons identified database</a:t>
              </a: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Benefits of CDX</a:t>
            </a:r>
            <a:endParaRPr lang="en-GB" sz="3200" b="1" dirty="0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722566" y="5030068"/>
            <a:ext cx="4356255" cy="1225845"/>
            <a:chOff x="2017699" y="20909"/>
            <a:chExt cx="4144073" cy="1225845"/>
          </a:xfrm>
        </p:grpSpPr>
        <p:sp>
          <p:nvSpPr>
            <p:cNvPr id="31" name="Round Same Side Corner Rectangle 30"/>
            <p:cNvSpPr/>
            <p:nvPr/>
          </p:nvSpPr>
          <p:spPr>
            <a:xfrm rot="5400000">
              <a:off x="3476813" y="-1438205"/>
              <a:ext cx="1225845" cy="4144073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ound Same Side Corner Rectangle 4"/>
            <p:cNvSpPr/>
            <p:nvPr/>
          </p:nvSpPr>
          <p:spPr>
            <a:xfrm>
              <a:off x="2017700" y="80749"/>
              <a:ext cx="4084232" cy="110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/>
              <a:r>
                <a:rPr lang="en-US" b="1" dirty="0" smtClean="0">
                  <a:solidFill>
                    <a:srgbClr val="FFFF00"/>
                  </a:solidFill>
                  <a:latin typeface="Arial" charset="0"/>
                  <a:sym typeface="Trebuchet MS" charset="0"/>
                </a:rPr>
                <a:t>Develop </a:t>
              </a:r>
              <a:r>
                <a:rPr lang="en-US" dirty="0" smtClean="0">
                  <a:solidFill>
                    <a:schemeClr val="tx1"/>
                  </a:solidFill>
                  <a:latin typeface="Arial" charset="0"/>
                  <a:sym typeface="Trebuchet MS" charset="0"/>
                </a:rPr>
                <a:t>relationships with vendors to further defend your networks</a:t>
              </a:r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5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Concept of CDX</a:t>
            </a:r>
            <a:endParaRPr lang="en-GB" sz="3200" b="1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9268" y="1378080"/>
            <a:ext cx="7542554" cy="772216"/>
            <a:chOff x="667872" y="4660112"/>
            <a:chExt cx="7434443" cy="872815"/>
          </a:xfrm>
        </p:grpSpPr>
        <p:grpSp>
          <p:nvGrpSpPr>
            <p:cNvPr id="25" name="Group 24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962570" y="4768750"/>
              <a:ext cx="7139745" cy="417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A live technical </a:t>
              </a:r>
              <a:r>
                <a:rPr lang="en-US" b="1" dirty="0" smtClean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Red/Blue Team </a:t>
              </a:r>
              <a:r>
                <a:rPr lang="en-US" b="1" dirty="0" smtClean="0">
                  <a:solidFill>
                    <a:schemeClr val="bg1"/>
                  </a:solidFill>
                  <a:latin typeface="Trebuchet MS" charset="0"/>
                  <a:ea typeface="ＭＳ Ｐゴシック" charset="0"/>
                </a:rPr>
                <a:t>Cyber Defence Exercise (CDX) 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79267" y="2364071"/>
            <a:ext cx="7542554" cy="1294140"/>
            <a:chOff x="667872" y="4660112"/>
            <a:chExt cx="7434443" cy="872815"/>
          </a:xfrm>
        </p:grpSpPr>
        <p:grpSp>
          <p:nvGrpSpPr>
            <p:cNvPr id="35" name="Group 34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Rectangle 35"/>
            <p:cNvSpPr/>
            <p:nvPr/>
          </p:nvSpPr>
          <p:spPr>
            <a:xfrm>
              <a:off x="962570" y="4768750"/>
              <a:ext cx="7139745" cy="6227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Participants will come from national CERTs/CIRCs/SCIRTs, 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Academia, Cyber Defence Institutions, </a:t>
              </a:r>
              <a:r>
                <a:rPr lang="en-US" b="1" dirty="0" err="1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etc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, and 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will become 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the </a:t>
              </a:r>
              <a:r>
                <a:rPr lang="en-US" b="1" dirty="0" smtClean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Blue Teams 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(Cyber </a:t>
              </a:r>
              <a:r>
                <a:rPr lang="en-US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D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efenders)</a:t>
              </a:r>
              <a:endParaRPr lang="en-US" b="1" dirty="0">
                <a:solidFill>
                  <a:srgbClr val="FFFFFF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79267" y="3866232"/>
            <a:ext cx="7542554" cy="1294140"/>
            <a:chOff x="667872" y="4660112"/>
            <a:chExt cx="7434443" cy="872815"/>
          </a:xfrm>
        </p:grpSpPr>
        <p:grpSp>
          <p:nvGrpSpPr>
            <p:cNvPr id="40" name="Group 39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3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962570" y="4768750"/>
              <a:ext cx="7139745" cy="6227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Blue Teams will have to defend a pre-built virtual network consisting of up to 20 virtual machines against the sophisticated, high-level, </a:t>
              </a:r>
              <a:r>
                <a:rPr lang="en-US" b="1" dirty="0" smtClean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real-time</a:t>
              </a:r>
              <a:r>
                <a:rPr lang="en-US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, </a:t>
              </a:r>
              <a:r>
                <a:rPr lang="en-US" b="1" dirty="0" smtClean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Red Team's cyber attacks</a:t>
              </a:r>
              <a:r>
                <a:rPr lang="en-GB" b="1" dirty="0" smtClean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 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79267" y="5392474"/>
            <a:ext cx="7434443" cy="772216"/>
            <a:chOff x="667872" y="4660112"/>
            <a:chExt cx="7434443" cy="872815"/>
          </a:xfrm>
        </p:grpSpPr>
        <p:grpSp>
          <p:nvGrpSpPr>
            <p:cNvPr id="45" name="Group 44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962570" y="4768750"/>
              <a:ext cx="7139745" cy="730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The infrastructure is initially </a:t>
              </a:r>
              <a:r>
                <a:rPr lang="en-US" b="1" dirty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unknown</a:t>
              </a:r>
              <a:r>
                <a:rPr lang="en-US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 to Blue Teams and contains vulnerabilities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0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Concept of CDX</a:t>
            </a:r>
            <a:endParaRPr lang="en-GB" sz="3200" b="1" dirty="0">
              <a:solidFill>
                <a:schemeClr val="bg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88779" y="1745512"/>
            <a:ext cx="7542554" cy="1294140"/>
            <a:chOff x="667872" y="4660112"/>
            <a:chExt cx="7434443" cy="872815"/>
          </a:xfrm>
        </p:grpSpPr>
        <p:grpSp>
          <p:nvGrpSpPr>
            <p:cNvPr id="35" name="Group 34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Rectangle 35"/>
            <p:cNvSpPr/>
            <p:nvPr/>
          </p:nvSpPr>
          <p:spPr>
            <a:xfrm>
              <a:off x="962570" y="4768750"/>
              <a:ext cx="7139745" cy="4359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Blue Teams </a:t>
              </a:r>
              <a:r>
                <a:rPr lang="en-US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will participate from </a:t>
              </a:r>
              <a:r>
                <a:rPr lang="en-US" b="1" dirty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their own premises</a:t>
              </a:r>
              <a:r>
                <a:rPr lang="en-GB" b="1" dirty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 </a:t>
              </a:r>
              <a:r>
                <a:rPr lang="en-GB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connected via Virtual Private Network (VPN) to the </a:t>
              </a:r>
              <a:r>
                <a:rPr lang="en-GB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exercise network</a:t>
              </a:r>
              <a:endParaRPr lang="en-GB" b="1" dirty="0">
                <a:solidFill>
                  <a:srgbClr val="FFFFFF"/>
                </a:solidFill>
                <a:latin typeface="Trebuchet MS" charset="0"/>
                <a:ea typeface="ＭＳ Ｐゴシック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88779" y="3577012"/>
            <a:ext cx="7542554" cy="1231262"/>
            <a:chOff x="667872" y="4660112"/>
            <a:chExt cx="7434443" cy="872815"/>
          </a:xfrm>
        </p:grpSpPr>
        <p:grpSp>
          <p:nvGrpSpPr>
            <p:cNvPr id="40" name="Group 39"/>
            <p:cNvGrpSpPr/>
            <p:nvPr/>
          </p:nvGrpSpPr>
          <p:grpSpPr>
            <a:xfrm>
              <a:off x="667872" y="4660112"/>
              <a:ext cx="7265940" cy="872815"/>
              <a:chOff x="384303" y="1465098"/>
              <a:chExt cx="1682541" cy="1690477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384303" y="1465098"/>
                <a:ext cx="1682541" cy="1690477"/>
              </a:xfrm>
              <a:prstGeom prst="roundRect">
                <a:avLst/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3" name="Rounded Rectangle 4"/>
              <p:cNvSpPr/>
              <p:nvPr/>
            </p:nvSpPr>
            <p:spPr>
              <a:xfrm>
                <a:off x="466438" y="1547233"/>
                <a:ext cx="1518271" cy="15262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38100" rIns="76200" bIns="381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000" b="1" kern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962570" y="4768750"/>
              <a:ext cx="7139745" cy="4581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Three </a:t>
              </a:r>
              <a:r>
                <a:rPr lang="en-GB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days </a:t>
              </a:r>
              <a:r>
                <a:rPr lang="en-GB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commitment. </a:t>
              </a:r>
              <a:r>
                <a:rPr lang="en-GB" b="1" dirty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Two </a:t>
              </a:r>
              <a:r>
                <a:rPr lang="en-GB" b="1" dirty="0" smtClean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days </a:t>
              </a:r>
              <a:r>
                <a:rPr lang="en-GB" b="1" dirty="0">
                  <a:solidFill>
                    <a:srgbClr val="FFFF00"/>
                  </a:solidFill>
                  <a:latin typeface="Trebuchet MS" charset="0"/>
                  <a:ea typeface="ＭＳ Ｐゴシック" charset="0"/>
                </a:rPr>
                <a:t>exercising </a:t>
              </a:r>
              <a:r>
                <a:rPr lang="en-GB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and the third day </a:t>
              </a:r>
              <a:r>
                <a:rPr lang="en-GB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debriefing </a:t>
              </a:r>
              <a:r>
                <a:rPr lang="en-GB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on best </a:t>
              </a:r>
              <a:r>
                <a:rPr lang="en-GB" b="1" dirty="0" smtClean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practises &amp; </a:t>
              </a:r>
              <a:r>
                <a:rPr lang="en-GB" b="1" dirty="0">
                  <a:solidFill>
                    <a:srgbClr val="FFFFFF"/>
                  </a:solidFill>
                  <a:latin typeface="Trebuchet MS" charset="0"/>
                  <a:ea typeface="ＭＳ Ｐゴシック" charset="0"/>
                </a:rPr>
                <a:t>observations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01367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333881" y="90275"/>
            <a:ext cx="633571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b="1" kern="0" dirty="0" smtClean="0">
                <a:solidFill>
                  <a:schemeClr val="bg1"/>
                </a:solidFill>
              </a:rPr>
              <a:t>Concept of CDX</a:t>
            </a:r>
            <a:endParaRPr lang="en-GB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3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0546848"/>
              </p:ext>
            </p:extLst>
          </p:nvPr>
        </p:nvGraphicFramePr>
        <p:xfrm>
          <a:off x="395288" y="1597004"/>
          <a:ext cx="8229600" cy="4888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77551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512</TotalTime>
  <Words>568</Words>
  <Application>Microsoft Macintosh PowerPoint</Application>
  <PresentationFormat>On-screen Show (4:3)</PresentationFormat>
  <Paragraphs>96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Revolution</vt:lpstr>
      <vt:lpstr>Cyber Defence Exercises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DARE-IT Concept</vt:lpstr>
      <vt:lpstr>PowerPoint Presentation</vt:lpstr>
      <vt:lpstr>PowerPoint Presentation</vt:lpstr>
      <vt:lpstr>PowerPoint Presentation</vt:lpstr>
      <vt:lpstr>PowerPoint Presentation</vt:lpstr>
    </vt:vector>
  </TitlesOfParts>
  <Company>FP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Innovative Ideas</dc:title>
  <dc:creator>Emmanouil Christofis</dc:creator>
  <cp:lastModifiedBy>Emmanouil Christofis</cp:lastModifiedBy>
  <cp:revision>80</cp:revision>
  <dcterms:created xsi:type="dcterms:W3CDTF">2013-10-05T12:08:04Z</dcterms:created>
  <dcterms:modified xsi:type="dcterms:W3CDTF">2013-12-17T17:37:45Z</dcterms:modified>
</cp:coreProperties>
</file>