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8" r:id="rId4"/>
    <p:sldId id="259" r:id="rId5"/>
    <p:sldId id="260" r:id="rId6"/>
    <p:sldId id="263" r:id="rId7"/>
    <p:sldId id="262" r:id="rId8"/>
    <p:sldId id="261" r:id="rId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7299" autoAdjust="0"/>
  </p:normalViewPr>
  <p:slideViewPr>
    <p:cSldViewPr>
      <p:cViewPr varScale="1">
        <p:scale>
          <a:sx n="71" d="100"/>
          <a:sy n="71" d="100"/>
        </p:scale>
        <p:origin x="-843" y="-5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08CB896-F569-466F-BAC1-AE63B658B7F6}" type="datetimeFigureOut">
              <a:rPr lang="el-GR" smtClean="0"/>
              <a:pPr/>
              <a:t>6/9/2017</a:t>
            </a:fld>
            <a:endParaRPr lang="el-G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731523-8453-4723-9493-9ED9E60E1B90}"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l-GR" sz="1200" dirty="0" smtClean="0"/>
              <a:t>Η επίτευξη του καταστατικού σκοπού του Οργανισμού γίνεται μέσα από</a:t>
            </a:r>
            <a:endParaRPr lang="el-GR" dirty="0"/>
          </a:p>
        </p:txBody>
      </p:sp>
      <p:sp>
        <p:nvSpPr>
          <p:cNvPr id="4" name="Slide Number Placeholder 3"/>
          <p:cNvSpPr>
            <a:spLocks noGrp="1"/>
          </p:cNvSpPr>
          <p:nvPr>
            <p:ph type="sldNum" sz="quarter" idx="10"/>
          </p:nvPr>
        </p:nvSpPr>
        <p:spPr/>
        <p:txBody>
          <a:bodyPr/>
          <a:lstStyle/>
          <a:p>
            <a:fld id="{C0731523-8453-4723-9493-9ED9E60E1B90}" type="slidenum">
              <a:rPr lang="el-GR" smtClean="0"/>
              <a:pPr/>
              <a:t>4</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l-GR" dirty="0" smtClean="0"/>
              <a:t>Και για τα τρία υπάρχουν ισχυροί ηθικοί λόγοι</a:t>
            </a:r>
          </a:p>
          <a:p>
            <a:r>
              <a:rPr lang="el-GR" dirty="0" smtClean="0"/>
              <a:t>Οικονομικοί, πρακτικοί (λιγότερη γραφειοκρατία, διαλειτουργικότητα)</a:t>
            </a:r>
          </a:p>
          <a:p>
            <a:r>
              <a:rPr lang="el-GR" dirty="0" smtClean="0"/>
              <a:t>Βελτίωση</a:t>
            </a:r>
            <a:r>
              <a:rPr lang="el-GR" baseline="0" dirty="0" smtClean="0"/>
              <a:t> της διάχυσης και του αντίκτυπου</a:t>
            </a:r>
          </a:p>
          <a:p>
            <a:r>
              <a:rPr lang="el-GR" baseline="0" dirty="0" smtClean="0"/>
              <a:t>Κοινωνική λογοδοσία, μείωση γραφειοκρατίας</a:t>
            </a:r>
            <a:endParaRPr lang="el-GR" dirty="0"/>
          </a:p>
        </p:txBody>
      </p:sp>
      <p:sp>
        <p:nvSpPr>
          <p:cNvPr id="4" name="Slide Number Placeholder 3"/>
          <p:cNvSpPr>
            <a:spLocks noGrp="1"/>
          </p:cNvSpPr>
          <p:nvPr>
            <p:ph type="sldNum" sz="quarter" idx="10"/>
          </p:nvPr>
        </p:nvSpPr>
        <p:spPr/>
        <p:txBody>
          <a:bodyPr/>
          <a:lstStyle/>
          <a:p>
            <a:fld id="{C0731523-8453-4723-9493-9ED9E60E1B90}" type="slidenum">
              <a:rPr lang="el-GR" smtClean="0"/>
              <a:pPr/>
              <a:t>5</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fld id="{DCD2BC85-26E6-4194-88C8-C8C06DF2FFBF}" type="datetimeFigureOut">
              <a:rPr lang="el-GR" smtClean="0"/>
              <a:pPr/>
              <a:t>6/9/2017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EE56DEF-F692-4EB1-AE80-73C0C51DF670}" type="slidenum">
              <a:rPr lang="el-GR" smtClean="0"/>
              <a:pPr/>
              <a:t>‹#›</a:t>
            </a:fld>
            <a:endParaRPr lang="el-GR"/>
          </a:p>
        </p:txBody>
      </p:sp>
      <p:pic>
        <p:nvPicPr>
          <p:cNvPr id="7" name="Shape 64"/>
          <p:cNvPicPr preferRelativeResize="0"/>
          <p:nvPr userDrawn="1"/>
        </p:nvPicPr>
        <p:blipFill rotWithShape="1">
          <a:blip r:embed="rId2" cstate="print">
            <a:alphaModFix/>
          </a:blip>
          <a:srcRect/>
          <a:stretch/>
        </p:blipFill>
        <p:spPr>
          <a:xfrm>
            <a:off x="287784" y="395461"/>
            <a:ext cx="3198959" cy="1152000"/>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DCD2BC85-26E6-4194-88C8-C8C06DF2FFBF}" type="datetimeFigureOut">
              <a:rPr lang="el-GR" smtClean="0"/>
              <a:pPr/>
              <a:t>6/9/2017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EE56DEF-F692-4EB1-AE80-73C0C51DF670}"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DCD2BC85-26E6-4194-88C8-C8C06DF2FFBF}" type="datetimeFigureOut">
              <a:rPr lang="el-GR" smtClean="0"/>
              <a:pPr/>
              <a:t>6/9/2017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EE56DEF-F692-4EB1-AE80-73C0C51DF670}"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DCD2BC85-26E6-4194-88C8-C8C06DF2FFBF}" type="datetimeFigureOut">
              <a:rPr lang="el-GR" smtClean="0"/>
              <a:pPr/>
              <a:t>6/9/2017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EE56DEF-F692-4EB1-AE80-73C0C51DF670}" type="slidenum">
              <a:rPr lang="el-GR" smtClean="0"/>
              <a:pPr/>
              <a:t>‹#›</a:t>
            </a:fld>
            <a:endParaRPr lang="el-GR"/>
          </a:p>
        </p:txBody>
      </p:sp>
      <p:pic>
        <p:nvPicPr>
          <p:cNvPr id="7" name="Shape 64"/>
          <p:cNvPicPr preferRelativeResize="0"/>
          <p:nvPr userDrawn="1"/>
        </p:nvPicPr>
        <p:blipFill rotWithShape="1">
          <a:blip r:embed="rId2" cstate="print">
            <a:alphaModFix/>
          </a:blip>
          <a:srcRect/>
          <a:stretch/>
        </p:blipFill>
        <p:spPr>
          <a:xfrm>
            <a:off x="7236296" y="44624"/>
            <a:ext cx="1867071" cy="672364"/>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D2BC85-26E6-4194-88C8-C8C06DF2FFBF}" type="datetimeFigureOut">
              <a:rPr lang="el-GR" smtClean="0"/>
              <a:pPr/>
              <a:t>6/9/2017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EE56DEF-F692-4EB1-AE80-73C0C51DF670}"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p>
            <a:fld id="{DCD2BC85-26E6-4194-88C8-C8C06DF2FFBF}" type="datetimeFigureOut">
              <a:rPr lang="el-GR" smtClean="0"/>
              <a:pPr/>
              <a:t>6/9/2017</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5EE56DEF-F692-4EB1-AE80-73C0C51DF670}"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fld id="{DCD2BC85-26E6-4194-88C8-C8C06DF2FFBF}" type="datetimeFigureOut">
              <a:rPr lang="el-GR" smtClean="0"/>
              <a:pPr/>
              <a:t>6/9/2017</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5EE56DEF-F692-4EB1-AE80-73C0C51DF670}"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p>
            <a:fld id="{DCD2BC85-26E6-4194-88C8-C8C06DF2FFBF}" type="datetimeFigureOut">
              <a:rPr lang="el-GR" smtClean="0"/>
              <a:pPr/>
              <a:t>6/9/2017</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5EE56DEF-F692-4EB1-AE80-73C0C51DF670}" type="slidenum">
              <a:rPr lang="el-GR" smtClean="0"/>
              <a:pPr/>
              <a:t>‹#›</a:t>
            </a:fld>
            <a:endParaRPr lang="el-GR"/>
          </a:p>
        </p:txBody>
      </p:sp>
      <p:pic>
        <p:nvPicPr>
          <p:cNvPr id="6" name="Shape 64"/>
          <p:cNvPicPr preferRelativeResize="0"/>
          <p:nvPr userDrawn="1"/>
        </p:nvPicPr>
        <p:blipFill rotWithShape="1">
          <a:blip r:embed="rId2" cstate="print">
            <a:alphaModFix/>
          </a:blip>
          <a:srcRect/>
          <a:stretch/>
        </p:blipFill>
        <p:spPr>
          <a:xfrm>
            <a:off x="7236296" y="44624"/>
            <a:ext cx="1867071" cy="672364"/>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D2BC85-26E6-4194-88C8-C8C06DF2FFBF}" type="datetimeFigureOut">
              <a:rPr lang="el-GR" smtClean="0"/>
              <a:pPr/>
              <a:t>6/9/2017</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5EE56DEF-F692-4EB1-AE80-73C0C51DF670}"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D2BC85-26E6-4194-88C8-C8C06DF2FFBF}" type="datetimeFigureOut">
              <a:rPr lang="el-GR" smtClean="0"/>
              <a:pPr/>
              <a:t>6/9/2017</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5EE56DEF-F692-4EB1-AE80-73C0C51DF670}"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D2BC85-26E6-4194-88C8-C8C06DF2FFBF}" type="datetimeFigureOut">
              <a:rPr lang="el-GR" smtClean="0"/>
              <a:pPr/>
              <a:t>6/9/2017</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5EE56DEF-F692-4EB1-AE80-73C0C51DF670}"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D2BC85-26E6-4194-88C8-C8C06DF2FFBF}" type="datetimeFigureOut">
              <a:rPr lang="el-GR" smtClean="0"/>
              <a:pPr/>
              <a:t>6/9/2017</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E56DEF-F692-4EB1-AE80-73C0C51DF670}"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lvl="0">
              <a:lnSpc>
                <a:spcPct val="93000"/>
              </a:lnSpc>
              <a:spcBef>
                <a:spcPts val="0"/>
              </a:spcBef>
            </a:pPr>
            <a:r>
              <a:rPr lang="el-GR" b="1" dirty="0" smtClean="0"/>
              <a:t>Οργανισμός Ανοιχτών Τεχνολογιών  </a:t>
            </a:r>
            <a:r>
              <a:rPr lang="el-GR" sz="3600" b="1" dirty="0" smtClean="0"/>
              <a:t/>
            </a:r>
            <a:br>
              <a:rPr lang="el-GR" sz="3600" b="1" dirty="0" smtClean="0"/>
            </a:br>
            <a:endParaRPr lang="el-GR" dirty="0"/>
          </a:p>
        </p:txBody>
      </p:sp>
      <p:sp>
        <p:nvSpPr>
          <p:cNvPr id="3" name="Subtitle 2"/>
          <p:cNvSpPr>
            <a:spLocks noGrp="1"/>
          </p:cNvSpPr>
          <p:nvPr>
            <p:ph type="subTitle" idx="1"/>
          </p:nvPr>
        </p:nvSpPr>
        <p:spPr/>
        <p:txBody>
          <a:bodyPr>
            <a:normAutofit/>
          </a:bodyPr>
          <a:lstStyle/>
          <a:p>
            <a:pPr>
              <a:lnSpc>
                <a:spcPct val="93000"/>
              </a:lnSpc>
              <a:spcBef>
                <a:spcPts val="0"/>
              </a:spcBef>
              <a:buSzPct val="25000"/>
            </a:pPr>
            <a:r>
              <a:rPr lang="en-US" b="1" dirty="0" smtClean="0"/>
              <a:t>(</a:t>
            </a:r>
            <a:r>
              <a:rPr lang="el-GR" b="1" dirty="0" smtClean="0"/>
              <a:t>ΕΕΛΛΑΚ</a:t>
            </a:r>
            <a:r>
              <a:rPr lang="en-US" b="1" dirty="0" smtClean="0"/>
              <a:t>)</a:t>
            </a:r>
            <a:br>
              <a:rPr lang="en-US" b="1" dirty="0" smtClean="0"/>
            </a:br>
            <a:r>
              <a:rPr lang="en-US" b="1" dirty="0" smtClean="0"/>
              <a:t>www.eellak.gr</a:t>
            </a:r>
            <a:endParaRPr lang="el-GR" u="sng" dirty="0" smtClean="0">
              <a:solidFill>
                <a:schemeClr val="hlink"/>
              </a:solidFill>
              <a:latin typeface="Arial"/>
              <a:ea typeface="Arial"/>
              <a:cs typeface="Arial"/>
              <a:sym typeface="Arial"/>
            </a:endParaRPr>
          </a:p>
          <a:p>
            <a:pPr lvl="0">
              <a:lnSpc>
                <a:spcPct val="93000"/>
              </a:lnSpc>
              <a:spcBef>
                <a:spcPts val="0"/>
              </a:spcBef>
              <a:buSzPct val="25000"/>
            </a:pPr>
            <a:r>
              <a:rPr lang="fr-FR" dirty="0" smtClean="0">
                <a:solidFill>
                  <a:srgbClr val="000000"/>
                </a:solidFill>
                <a:latin typeface="Arial"/>
                <a:ea typeface="Arial"/>
                <a:cs typeface="Arial"/>
                <a:sym typeface="Arial"/>
              </a:rPr>
              <a:t> </a:t>
            </a:r>
            <a:endParaRPr lang="fr-FR" dirty="0">
              <a:solidFill>
                <a:srgbClr val="000000"/>
              </a:solidFill>
              <a:latin typeface="Arial"/>
              <a:ea typeface="Arial"/>
              <a:cs typeface="Arial"/>
              <a:sym typeface="Arial"/>
            </a:endParaRPr>
          </a:p>
          <a:p>
            <a:pPr lvl="0" algn="l">
              <a:lnSpc>
                <a:spcPct val="94000"/>
              </a:lnSpc>
              <a:spcBef>
                <a:spcPts val="0"/>
              </a:spcBef>
            </a:pPr>
            <a:endParaRPr lang="fr-FR" sz="1800" b="0" i="0" u="none" strike="noStrike" cap="none" dirty="0" smtClean="0"/>
          </a:p>
          <a:p>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Οργανισμός Ανοιχτών Τεχνολογιών</a:t>
            </a:r>
            <a:endParaRPr lang="el-GR" dirty="0"/>
          </a:p>
        </p:txBody>
      </p:sp>
      <p:sp>
        <p:nvSpPr>
          <p:cNvPr id="3" name="Content Placeholder 2"/>
          <p:cNvSpPr>
            <a:spLocks noGrp="1"/>
          </p:cNvSpPr>
          <p:nvPr>
            <p:ph idx="1"/>
          </p:nvPr>
        </p:nvSpPr>
        <p:spPr/>
        <p:txBody>
          <a:bodyPr>
            <a:normAutofit fontScale="92500" lnSpcReduction="10000"/>
          </a:bodyPr>
          <a:lstStyle/>
          <a:p>
            <a:r>
              <a:rPr lang="el-GR" dirty="0" smtClean="0"/>
              <a:t>Μη κερδοσκοπικός φορέας που ιδρύθηκε το 2008 από 22 ΑΕΙ, ΤΕΙ &amp; Ερευνητικά Κέντρα</a:t>
            </a:r>
          </a:p>
          <a:p>
            <a:r>
              <a:rPr lang="el-GR" dirty="0" smtClean="0"/>
              <a:t>Σήμερα αποτελείται </a:t>
            </a:r>
            <a:r>
              <a:rPr lang="el-GR" smtClean="0"/>
              <a:t>από </a:t>
            </a:r>
            <a:r>
              <a:rPr lang="el-GR" smtClean="0"/>
              <a:t>35 </a:t>
            </a:r>
            <a:r>
              <a:rPr lang="el-GR" dirty="0" smtClean="0"/>
              <a:t>μέλη (Πανεπιστήμια και Ερευνητικά Κέντρα)</a:t>
            </a:r>
          </a:p>
          <a:p>
            <a:r>
              <a:rPr lang="el-GR" dirty="0" smtClean="0"/>
              <a:t>Η Επιστημονική Επιτροπή του Οργανισμού απαρτίζεται από 27 μέλη από Πανεπιστήμια και στελέχη κοινοτήτων</a:t>
            </a:r>
          </a:p>
          <a:p>
            <a:r>
              <a:rPr lang="el-GR" dirty="0" smtClean="0"/>
              <a:t>Έχει 8 Ομάδες Εργασίας με περισσότερα από 300 μέλη που συνεργατικά παράγουν προτάσεις πολιτικής  και λειτουργικές εφαρμογές</a:t>
            </a:r>
          </a:p>
          <a:p>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Ο στόχος</a:t>
            </a:r>
            <a:endParaRPr lang="el-GR" dirty="0"/>
          </a:p>
        </p:txBody>
      </p:sp>
      <p:sp>
        <p:nvSpPr>
          <p:cNvPr id="3" name="Content Placeholder 2"/>
          <p:cNvSpPr>
            <a:spLocks noGrp="1"/>
          </p:cNvSpPr>
          <p:nvPr>
            <p:ph idx="1"/>
          </p:nvPr>
        </p:nvSpPr>
        <p:spPr/>
        <p:txBody>
          <a:bodyPr>
            <a:normAutofit/>
          </a:bodyPr>
          <a:lstStyle/>
          <a:p>
            <a:r>
              <a:rPr lang="el-GR" dirty="0" smtClean="0"/>
              <a:t>Προώθηση και ανάπτυξη:</a:t>
            </a:r>
          </a:p>
          <a:p>
            <a:pPr lvl="1"/>
            <a:r>
              <a:rPr lang="el-GR" dirty="0" smtClean="0"/>
              <a:t>των Ανοιχτών Προτύπων,</a:t>
            </a:r>
          </a:p>
          <a:p>
            <a:pPr lvl="1"/>
            <a:r>
              <a:rPr lang="el-GR" dirty="0" smtClean="0"/>
              <a:t>του Ανοιχτού Λογισμικού,</a:t>
            </a:r>
          </a:p>
          <a:p>
            <a:pPr lvl="1"/>
            <a:r>
              <a:rPr lang="el-GR" dirty="0"/>
              <a:t>τ</a:t>
            </a:r>
            <a:r>
              <a:rPr lang="el-GR" dirty="0" smtClean="0"/>
              <a:t>ου Ανοιχτού  Περιεχομένου, </a:t>
            </a:r>
          </a:p>
          <a:p>
            <a:pPr lvl="1"/>
            <a:r>
              <a:rPr lang="el-GR" dirty="0"/>
              <a:t>τ</a:t>
            </a:r>
            <a:r>
              <a:rPr lang="el-GR" dirty="0" smtClean="0"/>
              <a:t>ων Ανοιχτών Αδειών </a:t>
            </a:r>
            <a:r>
              <a:rPr lang="el-GR" dirty="0" err="1" smtClean="0"/>
              <a:t>Creative</a:t>
            </a:r>
            <a:r>
              <a:rPr lang="el-GR" dirty="0" smtClean="0"/>
              <a:t> </a:t>
            </a:r>
            <a:r>
              <a:rPr lang="el-GR" dirty="0" err="1" smtClean="0"/>
              <a:t>Commons</a:t>
            </a:r>
            <a:r>
              <a:rPr lang="el-GR" dirty="0" smtClean="0"/>
              <a:t>.</a:t>
            </a:r>
          </a:p>
          <a:p>
            <a:pPr lvl="1"/>
            <a:r>
              <a:rPr lang="el-GR" dirty="0"/>
              <a:t>τ</a:t>
            </a:r>
            <a:r>
              <a:rPr lang="el-GR" dirty="0" smtClean="0"/>
              <a:t>ων Ανοιχτών Δεδομένων και </a:t>
            </a:r>
          </a:p>
          <a:p>
            <a:pPr lvl="1"/>
            <a:r>
              <a:rPr lang="el-GR" dirty="0"/>
              <a:t>τ</a:t>
            </a:r>
            <a:r>
              <a:rPr lang="el-GR" dirty="0" smtClean="0"/>
              <a:t>ων Τεχνολογιών  Ανοιχτού Υλικού &amp; Σχεδίων  (</a:t>
            </a:r>
            <a:r>
              <a:rPr lang="el-GR" dirty="0" err="1" smtClean="0"/>
              <a:t>open</a:t>
            </a:r>
            <a:r>
              <a:rPr lang="el-GR" dirty="0" smtClean="0"/>
              <a:t> </a:t>
            </a:r>
            <a:r>
              <a:rPr lang="el-GR" dirty="0" err="1" smtClean="0"/>
              <a:t>hardware</a:t>
            </a:r>
            <a:r>
              <a:rPr lang="el-GR" dirty="0" smtClean="0"/>
              <a:t> &amp; </a:t>
            </a:r>
            <a:r>
              <a:rPr lang="el-GR" dirty="0" err="1" smtClean="0"/>
              <a:t>design</a:t>
            </a:r>
            <a:r>
              <a:rPr lang="el-GR" dirty="0" smtClean="0"/>
              <a:t>) </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Τα μέσα</a:t>
            </a:r>
            <a:endParaRPr lang="el-GR" dirty="0"/>
          </a:p>
        </p:txBody>
      </p:sp>
      <p:sp>
        <p:nvSpPr>
          <p:cNvPr id="3" name="Content Placeholder 2"/>
          <p:cNvSpPr>
            <a:spLocks noGrp="1"/>
          </p:cNvSpPr>
          <p:nvPr>
            <p:ph idx="1"/>
          </p:nvPr>
        </p:nvSpPr>
        <p:spPr/>
        <p:txBody>
          <a:bodyPr/>
          <a:lstStyle/>
          <a:p>
            <a:r>
              <a:rPr lang="el-GR" dirty="0" smtClean="0"/>
              <a:t>Προτάσεις πολιτικής</a:t>
            </a:r>
          </a:p>
          <a:p>
            <a:r>
              <a:rPr lang="el-GR" dirty="0" smtClean="0"/>
              <a:t>Διοργάνωση ημερίδων / </a:t>
            </a:r>
            <a:r>
              <a:rPr lang="el-GR" dirty="0" err="1" smtClean="0"/>
              <a:t>hackathons</a:t>
            </a:r>
            <a:endParaRPr lang="el-GR" dirty="0" smtClean="0"/>
          </a:p>
          <a:p>
            <a:r>
              <a:rPr lang="el-GR" dirty="0" smtClean="0"/>
              <a:t>Συνεργασίες με κοινότητες και φορείς (σε εθνικό και διεθνές επίπεδο)</a:t>
            </a:r>
          </a:p>
          <a:p>
            <a:r>
              <a:rPr lang="el-GR" dirty="0" smtClean="0"/>
              <a:t>Ομάδες εργασίας</a:t>
            </a:r>
          </a:p>
          <a:p>
            <a:r>
              <a:rPr lang="el-GR" dirty="0" smtClean="0"/>
              <a:t>Ενημέρωση και δράσεις σε θέματα που αφορούν την </a:t>
            </a:r>
            <a:r>
              <a:rPr lang="el-GR" dirty="0" err="1" smtClean="0"/>
              <a:t>ανοιχτότητα</a:t>
            </a:r>
            <a:endParaRPr lang="el-GR" dirty="0" smtClean="0"/>
          </a:p>
          <a:p>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Πρόταση προς της Σύνοδο</a:t>
            </a:r>
            <a:endParaRPr lang="el-GR" dirty="0"/>
          </a:p>
        </p:txBody>
      </p:sp>
      <p:sp>
        <p:nvSpPr>
          <p:cNvPr id="3" name="Content Placeholder 2"/>
          <p:cNvSpPr>
            <a:spLocks noGrp="1"/>
          </p:cNvSpPr>
          <p:nvPr>
            <p:ph idx="1"/>
          </p:nvPr>
        </p:nvSpPr>
        <p:spPr/>
        <p:txBody>
          <a:bodyPr/>
          <a:lstStyle/>
          <a:p>
            <a:r>
              <a:rPr lang="el-GR" dirty="0" smtClean="0"/>
              <a:t>Υιοθέτηση από τα πανεπιστήμια πολιτικών για την προώθηση:</a:t>
            </a:r>
          </a:p>
          <a:p>
            <a:pPr lvl="1"/>
            <a:r>
              <a:rPr lang="el-GR" dirty="0" smtClean="0"/>
              <a:t>Ανοιχτού λογισμικού και ανοιχτών προτύπων</a:t>
            </a:r>
          </a:p>
          <a:p>
            <a:pPr lvl="1"/>
            <a:r>
              <a:rPr lang="el-GR" dirty="0" smtClean="0"/>
              <a:t>Ανοιχτών δεδομένων και ανοιχτού περιεχομένου επιστημονικής έρευνας</a:t>
            </a:r>
          </a:p>
          <a:p>
            <a:pPr lvl="1"/>
            <a:r>
              <a:rPr lang="el-GR" dirty="0" smtClean="0"/>
              <a:t>Ανοιχτών διοικητικών δεδομένων</a:t>
            </a:r>
          </a:p>
          <a:p>
            <a:r>
              <a:rPr lang="el-GR" dirty="0" smtClean="0"/>
              <a:t>Μέσω επιτροπής που θα προτείνει σχέδια αποφάσεων στις Συγκλήτους </a:t>
            </a:r>
          </a:p>
          <a:p>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Πλεονεκτήματα</a:t>
            </a:r>
            <a:endParaRPr lang="el-GR" dirty="0"/>
          </a:p>
        </p:txBody>
      </p:sp>
      <p:sp>
        <p:nvSpPr>
          <p:cNvPr id="3" name="Content Placeholder 2"/>
          <p:cNvSpPr>
            <a:spLocks noGrp="1"/>
          </p:cNvSpPr>
          <p:nvPr>
            <p:ph idx="1"/>
          </p:nvPr>
        </p:nvSpPr>
        <p:spPr/>
        <p:txBody>
          <a:bodyPr>
            <a:normAutofit lnSpcReduction="10000"/>
          </a:bodyPr>
          <a:lstStyle/>
          <a:p>
            <a:r>
              <a:rPr lang="el-GR" dirty="0" smtClean="0"/>
              <a:t>Ανοιχτού λογισμικού και ανοιχτών προτύπων</a:t>
            </a:r>
          </a:p>
          <a:p>
            <a:pPr lvl="1"/>
            <a:r>
              <a:rPr lang="el-GR" dirty="0" smtClean="0"/>
              <a:t>Οικονομικά, πρακτικά (λιγότερη γραφειοκρατία, διαλειτουργικότητα)</a:t>
            </a:r>
          </a:p>
          <a:p>
            <a:r>
              <a:rPr lang="el-GR" dirty="0" smtClean="0"/>
              <a:t>Ανοιχτών δεδομένων και ανοιχτού περιεχομένου επιστημονικής έρευνας</a:t>
            </a:r>
          </a:p>
          <a:p>
            <a:pPr lvl="1"/>
            <a:r>
              <a:rPr lang="el-GR" dirty="0" smtClean="0"/>
              <a:t>Βελτίωση της διάχυσης και του αντίκτυπου των δημοσιεύσεων</a:t>
            </a:r>
          </a:p>
          <a:p>
            <a:r>
              <a:rPr lang="el-GR" dirty="0" smtClean="0"/>
              <a:t>Ανοιχτών διοικητικών δεδομένων</a:t>
            </a:r>
          </a:p>
          <a:p>
            <a:pPr lvl="1"/>
            <a:r>
              <a:rPr lang="el-GR" dirty="0" smtClean="0"/>
              <a:t>Κοινωνική λογοδοσία, μείωση γραφειοκρατίας</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Σχέδιο απόφασης</a:t>
            </a:r>
            <a:endParaRPr lang="el-GR" dirty="0"/>
          </a:p>
        </p:txBody>
      </p:sp>
      <p:sp>
        <p:nvSpPr>
          <p:cNvPr id="3" name="Content Placeholder 2"/>
          <p:cNvSpPr>
            <a:spLocks noGrp="1"/>
          </p:cNvSpPr>
          <p:nvPr>
            <p:ph idx="1"/>
          </p:nvPr>
        </p:nvSpPr>
        <p:spPr/>
        <p:txBody>
          <a:bodyPr>
            <a:normAutofit fontScale="92500" lnSpcReduction="20000"/>
          </a:bodyPr>
          <a:lstStyle/>
          <a:p>
            <a:pPr marL="0" indent="0">
              <a:buNone/>
            </a:pPr>
            <a:r>
              <a:rPr lang="el-GR" dirty="0" smtClean="0"/>
              <a:t>«Η Σύνοδος αναγνωρίζει τα σημαντικά ηθικά, πρακτικά και οικονομικά πλεονεκτήματα των πολιτικών </a:t>
            </a:r>
            <a:r>
              <a:rPr lang="el-GR" dirty="0" err="1" smtClean="0"/>
              <a:t>ανοιχτότητας</a:t>
            </a:r>
            <a:r>
              <a:rPr lang="el-GR" dirty="0" smtClean="0"/>
              <a:t>. Για το λόγο αυτό συστήνει επιτροπή που, σε συνεργασία με τον Οργανισμό Ανοιχτών Τεχνολογιών, θα υποβάλει προς τις Συγκλήτους των πανεπιστημίων προτάσεις αποφάσεων για την υιοθέτηση και προώθηση πολιτικών ανοιχτού λογισμικού και ανοιχτών προτύπων, ανοιχτών δεδομένων και ανοιχτού περιεχομένου επιστημονικής έρευνας καθώς και ανοιχτών διοικητικών δεδομένων.»</a:t>
            </a:r>
          </a:p>
          <a:p>
            <a:pPr>
              <a:buNone/>
            </a:pP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Ευχαριστούμε!</a:t>
            </a:r>
            <a:endParaRPr lang="el-GR" dirty="0"/>
          </a:p>
        </p:txBody>
      </p:sp>
      <p:pic>
        <p:nvPicPr>
          <p:cNvPr id="4" name="Shape 92"/>
          <p:cNvPicPr preferRelativeResize="0"/>
          <p:nvPr/>
        </p:nvPicPr>
        <p:blipFill rotWithShape="1">
          <a:blip r:embed="rId2" cstate="print">
            <a:alphaModFix/>
          </a:blip>
          <a:srcRect/>
          <a:stretch/>
        </p:blipFill>
        <p:spPr>
          <a:xfrm>
            <a:off x="2483768" y="1196752"/>
            <a:ext cx="5379840" cy="5092199"/>
          </a:xfrm>
          <a:prstGeom prst="rect">
            <a:avLst/>
          </a:prstGeom>
          <a:noFill/>
          <a:ln>
            <a:noFill/>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TotalTime>
  <Words>322</Words>
  <Application>Microsoft Office PowerPoint</Application>
  <PresentationFormat>On-screen Show (4:3)</PresentationFormat>
  <Paragraphs>45</Paragraphs>
  <Slides>8</Slides>
  <Notes>2</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Οργανισμός Ανοιχτών Τεχνολογιών   </vt:lpstr>
      <vt:lpstr>Οργανισμός Ανοιχτών Τεχνολογιών</vt:lpstr>
      <vt:lpstr>Ο στόχος</vt:lpstr>
      <vt:lpstr>Τα μέσα</vt:lpstr>
      <vt:lpstr>Πρόταση προς της Σύνοδο</vt:lpstr>
      <vt:lpstr>Πλεονεκτήματα</vt:lpstr>
      <vt:lpstr>Σχέδιο απόφασης</vt:lpstr>
      <vt:lpstr>Ευχαριστούμε!</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Οργανισμός Ανοιχτών Τεχνολογιών   </dc:title>
  <dc:creator>Diomidis Spinellis</dc:creator>
  <cp:lastModifiedBy>Diomidis Spinellis</cp:lastModifiedBy>
  <cp:revision>4</cp:revision>
  <dcterms:created xsi:type="dcterms:W3CDTF">2017-09-05T18:42:26Z</dcterms:created>
  <dcterms:modified xsi:type="dcterms:W3CDTF">2017-09-06T08:17:19Z</dcterms:modified>
</cp:coreProperties>
</file>