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667" r:id="rId2"/>
  </p:sldMasterIdLst>
  <p:notesMasterIdLst>
    <p:notesMasterId r:id="rId13"/>
  </p:notesMasterIdLst>
  <p:handoutMasterIdLst>
    <p:handoutMasterId r:id="rId14"/>
  </p:handoutMasterIdLst>
  <p:sldIdLst>
    <p:sldId id="687" r:id="rId3"/>
    <p:sldId id="715" r:id="rId4"/>
    <p:sldId id="716" r:id="rId5"/>
    <p:sldId id="717" r:id="rId6"/>
    <p:sldId id="718" r:id="rId7"/>
    <p:sldId id="719" r:id="rId8"/>
    <p:sldId id="720" r:id="rId9"/>
    <p:sldId id="721" r:id="rId10"/>
    <p:sldId id="722" r:id="rId11"/>
    <p:sldId id="71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ëlle Billon" initials="NB" lastIdx="7" clrIdx="0">
    <p:extLst>
      <p:ext uri="{19B8F6BF-5375-455C-9EA6-DF929625EA0E}">
        <p15:presenceInfo xmlns="" xmlns:p15="http://schemas.microsoft.com/office/powerpoint/2012/main" userId="S::noelle.billon@eun.org::a036d920-081f-4ccd-a0e6-37f9bc9d96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6251" autoAdjust="0"/>
  </p:normalViewPr>
  <p:slideViewPr>
    <p:cSldViewPr snapToGrid="0">
      <p:cViewPr>
        <p:scale>
          <a:sx n="69" d="100"/>
          <a:sy n="69" d="100"/>
        </p:scale>
        <p:origin x="-696" y="132"/>
      </p:cViewPr>
      <p:guideLst>
        <p:guide orient="horz" pos="2160"/>
        <p:guide pos="3840"/>
      </p:guideLst>
    </p:cSldViewPr>
  </p:slideViewPr>
  <p:notesTextViewPr>
    <p:cViewPr>
      <p:scale>
        <a:sx n="75" d="100"/>
        <a:sy n="75" d="100"/>
      </p:scale>
      <p:origin x="0" y="0"/>
    </p:cViewPr>
  </p:notesText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132A7CC-9CEF-49A8-8448-B798186D34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 xmlns:a16="http://schemas.microsoft.com/office/drawing/2014/main" id="{6753F81F-C8C3-4FA4-AF0F-22EDB52E11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B9812A-A08C-49F7-BC93-51213A5843E5}" type="datetimeFigureOut">
              <a:rPr lang="x-none" smtClean="0"/>
              <a:t>24/06/2022</a:t>
            </a:fld>
            <a:endParaRPr lang="x-none"/>
          </a:p>
        </p:txBody>
      </p:sp>
      <p:sp>
        <p:nvSpPr>
          <p:cNvPr id="4" name="Footer Placeholder 3">
            <a:extLst>
              <a:ext uri="{FF2B5EF4-FFF2-40B4-BE49-F238E27FC236}">
                <a16:creationId xmlns="" xmlns:a16="http://schemas.microsoft.com/office/drawing/2014/main" id="{8E33F820-EC01-4AEB-8108-442B77007F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 xmlns:a16="http://schemas.microsoft.com/office/drawing/2014/main" id="{921F033E-80F6-4F92-8A1F-104AD7709D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825F1-F5BA-485E-B299-DA9348CA2CCA}" type="slidenum">
              <a:rPr lang="x-none" smtClean="0"/>
              <a:t>‹#›</a:t>
            </a:fld>
            <a:endParaRPr lang="x-none"/>
          </a:p>
        </p:txBody>
      </p:sp>
    </p:spTree>
    <p:extLst>
      <p:ext uri="{BB962C8B-B14F-4D97-AF65-F5344CB8AC3E}">
        <p14:creationId xmlns:p14="http://schemas.microsoft.com/office/powerpoint/2010/main" val="1655342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6C5DC-CDAA-4025-BCB6-BD740005C9EE}" type="datetimeFigureOut">
              <a:rPr lang="en-GB" smtClean="0"/>
              <a:t>24/06/2022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65E90-5706-4C3E-ADDD-8C62DCCAAD83}" type="slidenum">
              <a:rPr lang="en-GB" smtClean="0"/>
              <a:t>‹#›</a:t>
            </a:fld>
            <a:endParaRPr lang="en-GB"/>
          </a:p>
        </p:txBody>
      </p:sp>
    </p:spTree>
    <p:extLst>
      <p:ext uri="{BB962C8B-B14F-4D97-AF65-F5344CB8AC3E}">
        <p14:creationId xmlns:p14="http://schemas.microsoft.com/office/powerpoint/2010/main" val="97452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B765E90-5706-4C3E-ADDD-8C62DCCAAD83}" type="slidenum">
              <a:rPr lang="en-GB" smtClean="0"/>
              <a:t>1</a:t>
            </a:fld>
            <a:endParaRPr lang="en-GB"/>
          </a:p>
        </p:txBody>
      </p:sp>
    </p:spTree>
    <p:extLst>
      <p:ext uri="{BB962C8B-B14F-4D97-AF65-F5344CB8AC3E}">
        <p14:creationId xmlns:p14="http://schemas.microsoft.com/office/powerpoint/2010/main" val="27587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B765E90-5706-4C3E-ADDD-8C62DCCAAD83}" type="slidenum">
              <a:rPr lang="en-GB" smtClean="0"/>
              <a:t>10</a:t>
            </a:fld>
            <a:endParaRPr lang="en-GB"/>
          </a:p>
        </p:txBody>
      </p:sp>
    </p:spTree>
    <p:extLst>
      <p:ext uri="{BB962C8B-B14F-4D97-AF65-F5344CB8AC3E}">
        <p14:creationId xmlns:p14="http://schemas.microsoft.com/office/powerpoint/2010/main" val="250323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2">
            <a:extLst>
              <a:ext uri="{FF2B5EF4-FFF2-40B4-BE49-F238E27FC236}">
                <a16:creationId xmlns="" xmlns:a16="http://schemas.microsoft.com/office/drawing/2014/main" id="{B4E23AEB-7247-4B02-93ED-0AEB9E9F7454}"/>
              </a:ext>
            </a:extLst>
          </p:cNvPr>
          <p:cNvSpPr>
            <a:spLocks noGrp="1"/>
          </p:cNvSpPr>
          <p:nvPr>
            <p:ph type="ftr" sz="quarter" idx="3"/>
          </p:nvPr>
        </p:nvSpPr>
        <p:spPr>
          <a:xfrm>
            <a:off x="5448256" y="6243224"/>
            <a:ext cx="6668327"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rPr>
              <a:t>The work presented in this document is supported by the European Commission’s H2020 programme – project Scientix 3 (Grant agreement N. 730009), coordinated by European </a:t>
            </a:r>
            <a:r>
              <a:rPr lang="en-IE" dirty="0" err="1">
                <a:solidFill>
                  <a:srgbClr val="808080"/>
                </a:solidFill>
                <a:latin typeface="Arial" panose="020B0604020202020204" pitchFamily="34" charset="0"/>
                <a:ea typeface="MS Mincho" panose="02020609040205080304" pitchFamily="49" charset="-128"/>
                <a:cs typeface="Times New Roman" panose="02020603050405020304" pitchFamily="18" charset="0"/>
              </a:rPr>
              <a:t>Schoolnet</a:t>
            </a:r>
            <a:r>
              <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rPr>
              <a:t> (EUN). The content of this document is the sole responsibility of the organizer and it does not represent the opinion of European </a:t>
            </a:r>
            <a:r>
              <a:rPr lang="en-IE" dirty="0" err="1">
                <a:solidFill>
                  <a:srgbClr val="808080"/>
                </a:solidFill>
                <a:latin typeface="Arial" panose="020B0604020202020204" pitchFamily="34" charset="0"/>
                <a:ea typeface="MS Mincho" panose="02020609040205080304" pitchFamily="49" charset="-128"/>
                <a:cs typeface="Times New Roman" panose="02020603050405020304" pitchFamily="18" charset="0"/>
              </a:rPr>
              <a:t>Schoolnet</a:t>
            </a:r>
            <a:r>
              <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rPr>
              <a:t> or the European Commission (EC), and the EC is not responsible for any use that might be made of information contained herein.</a:t>
            </a:r>
            <a:r>
              <a:rPr lang="en-GB" dirty="0">
                <a:solidFill>
                  <a:srgbClr val="808080"/>
                </a:solidFill>
                <a:latin typeface="Arial" panose="020B0604020202020204" pitchFamily="34" charset="0"/>
                <a:ea typeface="MS Mincho" panose="02020609040205080304" pitchFamily="49" charset="-128"/>
                <a:cs typeface="Times New Roman" panose="02020603050405020304" pitchFamily="18" charset="0"/>
              </a:rPr>
              <a:t> </a:t>
            </a:r>
            <a:endPar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endParaRPr>
          </a:p>
          <a:p>
            <a:endParaRPr lang="x-none" dirty="0"/>
          </a:p>
        </p:txBody>
      </p:sp>
    </p:spTree>
    <p:extLst>
      <p:ext uri="{BB962C8B-B14F-4D97-AF65-F5344CB8AC3E}">
        <p14:creationId xmlns:p14="http://schemas.microsoft.com/office/powerpoint/2010/main" val="3009887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8153EE-7D5F-4F15-A1D7-761EB4893080}"/>
              </a:ext>
            </a:extLst>
          </p:cNvPr>
          <p:cNvSpPr>
            <a:spLocks noGrp="1"/>
          </p:cNvSpPr>
          <p:nvPr>
            <p:ph type="title"/>
          </p:nvPr>
        </p:nvSpPr>
        <p:spPr/>
        <p:txBody>
          <a:bodyPr/>
          <a:lstStyle/>
          <a:p>
            <a:r>
              <a:rPr lang="en-US" dirty="0"/>
              <a:t>Click to edit Master title style</a:t>
            </a:r>
            <a:endParaRPr lang="x-none" dirty="0"/>
          </a:p>
        </p:txBody>
      </p:sp>
      <p:sp>
        <p:nvSpPr>
          <p:cNvPr id="3" name="Text Placeholder 1">
            <a:extLst>
              <a:ext uri="{FF2B5EF4-FFF2-40B4-BE49-F238E27FC236}">
                <a16:creationId xmlns="" xmlns:a16="http://schemas.microsoft.com/office/drawing/2014/main" id="{E6CEA7E0-FC0A-4A94-BE35-34701FB25AFC}"/>
              </a:ext>
            </a:extLst>
          </p:cNvPr>
          <p:cNvSpPr>
            <a:spLocks noGrp="1"/>
          </p:cNvSpPr>
          <p:nvPr>
            <p:ph type="body" sz="quarter" idx="10" hasCustomPrompt="1"/>
          </p:nvPr>
        </p:nvSpPr>
        <p:spPr>
          <a:xfrm>
            <a:off x="612742" y="1837114"/>
            <a:ext cx="10941947" cy="3618158"/>
          </a:xfrm>
          <a:prstGeom prst="rect">
            <a:avLst/>
          </a:prstGeom>
        </p:spPr>
        <p:txBody>
          <a:bodyPr/>
          <a:lstStyle>
            <a:lvl1pPr>
              <a:defRPr>
                <a:solidFill>
                  <a:schemeClr val="tx2"/>
                </a:solidFill>
              </a:defRPr>
            </a:lvl1pPr>
          </a:lstStyle>
          <a:p>
            <a:pPr marL="0" indent="0"/>
            <a:r>
              <a:rPr lang="en-US" sz="2400" b="1" dirty="0"/>
              <a:t>Your text:</a:t>
            </a:r>
          </a:p>
          <a:p>
            <a:pPr marL="342900" indent="-342900">
              <a:buFont typeface="Arial" panose="020B0604020202020204" pitchFamily="34" charset="0"/>
              <a:buChar char="•"/>
            </a:pPr>
            <a:r>
              <a:rPr lang="en-US" sz="2400" b="1" dirty="0"/>
              <a:t>Your first bullet point</a:t>
            </a:r>
          </a:p>
          <a:p>
            <a:pPr marL="342900" indent="-342900">
              <a:buFont typeface="Arial" panose="020B0604020202020204" pitchFamily="34" charset="0"/>
              <a:buChar char="•"/>
            </a:pPr>
            <a:r>
              <a:rPr lang="en-US" sz="2400" b="1" dirty="0"/>
              <a:t>Second</a:t>
            </a:r>
          </a:p>
          <a:p>
            <a:pPr marL="342900" indent="-342900">
              <a:buFont typeface="Arial" panose="020B0604020202020204" pitchFamily="34" charset="0"/>
              <a:buChar char="•"/>
            </a:pPr>
            <a:r>
              <a:rPr lang="en-US" sz="2400" b="1" dirty="0"/>
              <a:t>Third</a:t>
            </a:r>
          </a:p>
          <a:p>
            <a:pPr marL="342900" indent="-342900">
              <a:buFont typeface="Arial" panose="020B0604020202020204" pitchFamily="34" charset="0"/>
              <a:buChar char="•"/>
            </a:pPr>
            <a:r>
              <a:rPr lang="en-US" sz="2400" b="1" dirty="0"/>
              <a:t>….</a:t>
            </a:r>
          </a:p>
          <a:p>
            <a:pPr marL="342900" indent="-342900">
              <a:buFont typeface="Arial" panose="020B0604020202020204" pitchFamily="34" charset="0"/>
              <a:buChar char="•"/>
            </a:pPr>
            <a:endParaRPr lang="en-US" sz="2400" b="1" dirty="0"/>
          </a:p>
          <a:p>
            <a:pPr marL="0" indent="0"/>
            <a:r>
              <a:rPr lang="en-US" sz="2400" b="1" dirty="0"/>
              <a:t>Your text again.</a:t>
            </a:r>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314217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x-none" dirty="0"/>
          </a:p>
        </p:txBody>
      </p:sp>
      <p:sp>
        <p:nvSpPr>
          <p:cNvPr id="4" name="Text Placeholder 1">
            <a:extLst>
              <a:ext uri="{FF2B5EF4-FFF2-40B4-BE49-F238E27FC236}">
                <a16:creationId xmlns="" xmlns:a16="http://schemas.microsoft.com/office/drawing/2014/main" id="{3BA29391-8771-4995-9F74-D199E2A37D23}"/>
              </a:ext>
            </a:extLst>
          </p:cNvPr>
          <p:cNvSpPr>
            <a:spLocks noGrp="1"/>
          </p:cNvSpPr>
          <p:nvPr>
            <p:ph type="body" sz="quarter" idx="10" hasCustomPrompt="1"/>
          </p:nvPr>
        </p:nvSpPr>
        <p:spPr>
          <a:xfrm>
            <a:off x="612742" y="1837114"/>
            <a:ext cx="10941947" cy="3618158"/>
          </a:xfrm>
          <a:prstGeom prst="rect">
            <a:avLst/>
          </a:prstGeom>
        </p:spPr>
        <p:txBody>
          <a:bodyPr/>
          <a:lstStyle>
            <a:lvl1pPr>
              <a:defRPr>
                <a:solidFill>
                  <a:schemeClr val="tx2"/>
                </a:solidFill>
              </a:defRPr>
            </a:lvl1pPr>
          </a:lstStyle>
          <a:p>
            <a:pPr marL="0" indent="0"/>
            <a:r>
              <a:rPr lang="en-US" sz="2400" b="1" dirty="0"/>
              <a:t>Your text:</a:t>
            </a:r>
          </a:p>
          <a:p>
            <a:pPr marL="342900" indent="-342900">
              <a:buFont typeface="Arial" panose="020B0604020202020204" pitchFamily="34" charset="0"/>
              <a:buChar char="•"/>
            </a:pPr>
            <a:r>
              <a:rPr lang="en-US" sz="2400" b="1" dirty="0"/>
              <a:t>Your first bullet point</a:t>
            </a:r>
          </a:p>
          <a:p>
            <a:pPr marL="342900" indent="-342900">
              <a:buFont typeface="Arial" panose="020B0604020202020204" pitchFamily="34" charset="0"/>
              <a:buChar char="•"/>
            </a:pPr>
            <a:r>
              <a:rPr lang="en-US" sz="2400" b="1" dirty="0"/>
              <a:t>Second</a:t>
            </a:r>
          </a:p>
          <a:p>
            <a:pPr marL="342900" indent="-342900">
              <a:buFont typeface="Arial" panose="020B0604020202020204" pitchFamily="34" charset="0"/>
              <a:buChar char="•"/>
            </a:pPr>
            <a:r>
              <a:rPr lang="en-US" sz="2400" b="1" dirty="0"/>
              <a:t>Third</a:t>
            </a:r>
          </a:p>
          <a:p>
            <a:pPr marL="342900" indent="-342900">
              <a:buFont typeface="Arial" panose="020B0604020202020204" pitchFamily="34" charset="0"/>
              <a:buChar char="•"/>
            </a:pPr>
            <a:r>
              <a:rPr lang="en-US" sz="2400" b="1" dirty="0"/>
              <a:t>….</a:t>
            </a:r>
          </a:p>
          <a:p>
            <a:pPr marL="342900" indent="-342900">
              <a:buFont typeface="Arial" panose="020B0604020202020204" pitchFamily="34" charset="0"/>
              <a:buChar char="•"/>
            </a:pPr>
            <a:endParaRPr lang="en-US" sz="2400" b="1" dirty="0"/>
          </a:p>
          <a:p>
            <a:pPr marL="0" indent="0"/>
            <a:r>
              <a:rPr lang="en-US" sz="2400" b="1" dirty="0"/>
              <a:t>Your text again.</a:t>
            </a:r>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3331249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D48D3918-83BA-42A0-81C8-2F334005C38D}"/>
              </a:ext>
            </a:extLst>
          </p:cNvPr>
          <p:cNvSpPr>
            <a:spLocks noGrp="1"/>
          </p:cNvSpPr>
          <p:nvPr>
            <p:ph type="ftr" sz="quarter" idx="3"/>
          </p:nvPr>
        </p:nvSpPr>
        <p:spPr>
          <a:xfrm>
            <a:off x="5448256" y="6243224"/>
            <a:ext cx="6668327"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rPr>
              <a:t>The work presented in this document is supported by the European Commission’s H2020 programme – project Scientix 3 (Grant agreement N. 730009), coordinated by European </a:t>
            </a:r>
            <a:r>
              <a:rPr lang="en-IE" dirty="0" err="1">
                <a:solidFill>
                  <a:srgbClr val="808080"/>
                </a:solidFill>
                <a:latin typeface="Arial" panose="020B0604020202020204" pitchFamily="34" charset="0"/>
                <a:ea typeface="MS Mincho" panose="02020609040205080304" pitchFamily="49" charset="-128"/>
                <a:cs typeface="Times New Roman" panose="02020603050405020304" pitchFamily="18" charset="0"/>
              </a:rPr>
              <a:t>Schoolnet</a:t>
            </a:r>
            <a:r>
              <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rPr>
              <a:t> (EUN). The content of this document is the sole responsibility of the organizer and it does not represent the opinion of European </a:t>
            </a:r>
            <a:r>
              <a:rPr lang="en-IE" dirty="0" err="1">
                <a:solidFill>
                  <a:srgbClr val="808080"/>
                </a:solidFill>
                <a:latin typeface="Arial" panose="020B0604020202020204" pitchFamily="34" charset="0"/>
                <a:ea typeface="MS Mincho" panose="02020609040205080304" pitchFamily="49" charset="-128"/>
                <a:cs typeface="Times New Roman" panose="02020603050405020304" pitchFamily="18" charset="0"/>
              </a:rPr>
              <a:t>Schoolnet</a:t>
            </a:r>
            <a:r>
              <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rPr>
              <a:t> or the European Commission (EC), and the EC is not responsible for any use that might be made of information contained herein.</a:t>
            </a:r>
            <a:r>
              <a:rPr lang="en-GB" dirty="0">
                <a:solidFill>
                  <a:srgbClr val="808080"/>
                </a:solidFill>
                <a:latin typeface="Arial" panose="020B0604020202020204" pitchFamily="34" charset="0"/>
                <a:ea typeface="MS Mincho" panose="02020609040205080304" pitchFamily="49" charset="-128"/>
                <a:cs typeface="Times New Roman" panose="02020603050405020304" pitchFamily="18" charset="0"/>
              </a:rPr>
              <a:t> </a:t>
            </a:r>
            <a:endPar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endParaRPr>
          </a:p>
          <a:p>
            <a:endParaRPr lang="x-none" dirty="0"/>
          </a:p>
        </p:txBody>
      </p:sp>
      <p:sp>
        <p:nvSpPr>
          <p:cNvPr id="2" name="Rectangle 1">
            <a:extLst>
              <a:ext uri="{FF2B5EF4-FFF2-40B4-BE49-F238E27FC236}">
                <a16:creationId xmlns="" xmlns:a16="http://schemas.microsoft.com/office/drawing/2014/main" id="{DB623406-69C8-4FD5-944F-70B923425976}"/>
              </a:ext>
            </a:extLst>
          </p:cNvPr>
          <p:cNvSpPr/>
          <p:nvPr userDrawn="1"/>
        </p:nvSpPr>
        <p:spPr>
          <a:xfrm>
            <a:off x="0" y="0"/>
            <a:ext cx="5252936"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descr="A close up of a logo&#10;&#10;Description automatically generated">
            <a:extLst>
              <a:ext uri="{FF2B5EF4-FFF2-40B4-BE49-F238E27FC236}">
                <a16:creationId xmlns="" xmlns:a16="http://schemas.microsoft.com/office/drawing/2014/main" id="{73B5BDCA-0F3A-4B4A-82E4-7BD7E0DBDF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93627" y="5802892"/>
            <a:ext cx="1584872" cy="638636"/>
          </a:xfrm>
          <a:prstGeom prst="rect">
            <a:avLst/>
          </a:prstGeom>
        </p:spPr>
      </p:pic>
      <p:pic>
        <p:nvPicPr>
          <p:cNvPr id="8" name="Picture 7" descr="A picture containing sunflower, flower&#10;&#10;Description automatically generated">
            <a:extLst>
              <a:ext uri="{FF2B5EF4-FFF2-40B4-BE49-F238E27FC236}">
                <a16:creationId xmlns="" xmlns:a16="http://schemas.microsoft.com/office/drawing/2014/main" id="{A458359B-958C-4539-B28B-8420FA4FA3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17519" y="5886719"/>
            <a:ext cx="774463" cy="516309"/>
          </a:xfrm>
          <a:prstGeom prst="rect">
            <a:avLst/>
          </a:prstGeom>
        </p:spPr>
      </p:pic>
      <p:pic>
        <p:nvPicPr>
          <p:cNvPr id="10" name="Picture 9" descr="A close up of a logo&#10;&#10;Description automatically generated">
            <a:extLst>
              <a:ext uri="{FF2B5EF4-FFF2-40B4-BE49-F238E27FC236}">
                <a16:creationId xmlns="" xmlns:a16="http://schemas.microsoft.com/office/drawing/2014/main" id="{1793CE87-0B92-4BB1-BC75-5ABE268DEB5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61471" y="1831897"/>
            <a:ext cx="4942879" cy="2547744"/>
          </a:xfrm>
          <a:prstGeom prst="rect">
            <a:avLst/>
          </a:prstGeom>
        </p:spPr>
      </p:pic>
    </p:spTree>
    <p:extLst>
      <p:ext uri="{BB962C8B-B14F-4D97-AF65-F5344CB8AC3E}">
        <p14:creationId xmlns:p14="http://schemas.microsoft.com/office/powerpoint/2010/main" val="2892108023"/>
      </p:ext>
    </p:extLst>
  </p:cSld>
  <p:clrMap bg1="lt1" tx1="dk1" bg2="lt2" tx2="dk2" accent1="accent1" accent2="accent2" accent3="accent3" accent4="accent4" accent5="accent5" accent6="accent6" hlink="hlink" folHlink="folHlink"/>
  <p:sldLayoutIdLst>
    <p:sldLayoutId id="2147483728" r:id="rId1"/>
  </p:sldLayoutIdLst>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baseline="0">
          <a:ln>
            <a:noFill/>
          </a:ln>
          <a:solidFill>
            <a:srgbClr val="000000"/>
          </a:solidFill>
          <a:latin typeface="Calibri" pitchFamily="34"/>
          <a:ea typeface="SimSun" pitchFamily="2"/>
        </a:defRPr>
      </a:lvl1pPr>
    </p:titleStyle>
    <p:bodyStyle>
      <a:lvl1pPr marL="342720" marR="0" indent="-342720" algn="l" rtl="0" hangingPunct="0">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Calibri" pitchFamily="34"/>
          <a:ea typeface="SimSun"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9" name="Picture 8" descr="A picture containing sunflower, flower&#10;&#10;Description automatically generated">
            <a:extLst>
              <a:ext uri="{FF2B5EF4-FFF2-40B4-BE49-F238E27FC236}">
                <a16:creationId xmlns="" xmlns:a16="http://schemas.microsoft.com/office/drawing/2014/main" id="{25F60C09-A390-471C-9DE9-C406B850CA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1912" y="6019623"/>
            <a:ext cx="746749" cy="497833"/>
          </a:xfrm>
          <a:prstGeom prst="rect">
            <a:avLst/>
          </a:prstGeom>
        </p:spPr>
      </p:pic>
      <p:pic>
        <p:nvPicPr>
          <p:cNvPr id="7" name="Picture 6" descr="A close up of a sign&#10;&#10;Description automatically generated">
            <a:extLst>
              <a:ext uri="{FF2B5EF4-FFF2-40B4-BE49-F238E27FC236}">
                <a16:creationId xmlns="" xmlns:a16="http://schemas.microsoft.com/office/drawing/2014/main" id="{397D62CA-B791-4D1C-AFBB-A342774D5E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65223" y="5988611"/>
            <a:ext cx="1393137" cy="562447"/>
          </a:xfrm>
          <a:prstGeom prst="rect">
            <a:avLst/>
          </a:prstGeom>
        </p:spPr>
      </p:pic>
      <p:sp>
        <p:nvSpPr>
          <p:cNvPr id="15" name="Rectangle 14">
            <a:extLst>
              <a:ext uri="{FF2B5EF4-FFF2-40B4-BE49-F238E27FC236}">
                <a16:creationId xmlns="" xmlns:a16="http://schemas.microsoft.com/office/drawing/2014/main" id="{01732698-7451-438F-BE1C-06B6AE002044}"/>
              </a:ext>
            </a:extLst>
          </p:cNvPr>
          <p:cNvSpPr/>
          <p:nvPr userDrawn="1"/>
        </p:nvSpPr>
        <p:spPr>
          <a:xfrm>
            <a:off x="0" y="274321"/>
            <a:ext cx="12192000" cy="884583"/>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14" name="Picture 13" descr="A close up of a logo&#10;&#10;Description automatically generated">
            <a:extLst>
              <a:ext uri="{FF2B5EF4-FFF2-40B4-BE49-F238E27FC236}">
                <a16:creationId xmlns="" xmlns:a16="http://schemas.microsoft.com/office/drawing/2014/main" id="{837BE94B-0F57-49AB-A59B-4B14B10EDC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71142" y="5888623"/>
            <a:ext cx="1285189" cy="662435"/>
          </a:xfrm>
          <a:prstGeom prst="rect">
            <a:avLst/>
          </a:prstGeom>
        </p:spPr>
      </p:pic>
      <p:sp>
        <p:nvSpPr>
          <p:cNvPr id="2" name="Title Placeholder 1"/>
          <p:cNvSpPr txBox="1">
            <a:spLocks noGrp="1"/>
          </p:cNvSpPr>
          <p:nvPr>
            <p:ph type="title"/>
          </p:nvPr>
        </p:nvSpPr>
        <p:spPr>
          <a:xfrm>
            <a:off x="612742" y="264896"/>
            <a:ext cx="10941947" cy="884582"/>
          </a:xfrm>
          <a:prstGeom prst="rect">
            <a:avLst/>
          </a:prstGeom>
          <a:noFill/>
          <a:ln>
            <a:noFill/>
          </a:ln>
        </p:spPr>
        <p:txBody>
          <a:bodyPr vert="horz" lIns="50760" tIns="50760" rIns="90000" bIns="5076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r>
              <a:rPr lang="en-US" dirty="0"/>
              <a:t>Click to edit Master title style</a:t>
            </a:r>
            <a:endParaRPr lang="en-GB" dirty="0"/>
          </a:p>
        </p:txBody>
      </p:sp>
      <p:sp>
        <p:nvSpPr>
          <p:cNvPr id="5" name="Text Placeholder 4">
            <a:extLst>
              <a:ext uri="{FF2B5EF4-FFF2-40B4-BE49-F238E27FC236}">
                <a16:creationId xmlns="" xmlns:a16="http://schemas.microsoft.com/office/drawing/2014/main" id="{4387DF37-E0A2-40F7-8E6B-394C25CD771F}"/>
              </a:ext>
            </a:extLst>
          </p:cNvPr>
          <p:cNvSpPr>
            <a:spLocks noGrp="1"/>
          </p:cNvSpPr>
          <p:nvPr>
            <p:ph type="body" idx="1"/>
          </p:nvPr>
        </p:nvSpPr>
        <p:spPr>
          <a:xfrm>
            <a:off x="838200" y="1825625"/>
            <a:ext cx="10515600" cy="38769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Tree>
    <p:extLst>
      <p:ext uri="{BB962C8B-B14F-4D97-AF65-F5344CB8AC3E}">
        <p14:creationId xmlns:p14="http://schemas.microsoft.com/office/powerpoint/2010/main" val="2519953151"/>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3600" b="0" i="0" u="none" strike="noStrike" kern="1200" baseline="0">
          <a:ln>
            <a:noFill/>
          </a:ln>
          <a:solidFill>
            <a:schemeClr val="bg1"/>
          </a:solidFill>
          <a:latin typeface="Arial Bold" pitchFamily="18"/>
        </a:defRPr>
      </a:lvl1pPr>
    </p:titleStyle>
    <p:bodyStyle>
      <a:lvl1pPr marL="0" marR="0" indent="0" algn="l" rtl="0" hangingPunct="0">
        <a:lnSpc>
          <a:spcPct val="100000"/>
        </a:lnSpc>
        <a:spcBef>
          <a:spcPts val="697"/>
        </a:spcBef>
        <a:spcAft>
          <a:spcPts val="0"/>
        </a:spcAft>
        <a:buFontTx/>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2400" b="1" i="0" u="none" strike="noStrike" kern="1200" baseline="0" dirty="0">
          <a:ln>
            <a:noFill/>
          </a:ln>
          <a:solidFill>
            <a:schemeClr val="tx2"/>
          </a:solidFill>
          <a:latin typeface="Arial" panose="020B0604020202020204" pitchFamily="34" charset="0"/>
          <a:cs typeface="Arial" panose="020B0604020202020204" pitchFamily="34" charset="0"/>
        </a:defRPr>
      </a:lvl1pPr>
      <a:lvl2pPr>
        <a:defRPr lang="en-US" sz="2400" b="0" dirty="0">
          <a:solidFill>
            <a:schemeClr val="tx2"/>
          </a:solidFill>
          <a:latin typeface="Arial" panose="020B0604020202020204" pitchFamily="34" charset="0"/>
          <a:cs typeface="Arial" panose="020B0604020202020204" pitchFamily="34" charset="0"/>
        </a:defRPr>
      </a:lvl2pPr>
      <a:lvl3pPr>
        <a:defRPr lang="en-US" sz="1800" b="0" dirty="0">
          <a:solidFill>
            <a:schemeClr val="tx2"/>
          </a:solidFill>
          <a:latin typeface="Arial" panose="020B0604020202020204" pitchFamily="34" charset="0"/>
          <a:cs typeface="Arial" panose="020B0604020202020204" pitchFamily="34" charset="0"/>
        </a:defRPr>
      </a:lvl3pPr>
      <a:lvl4pPr>
        <a:defRPr lang="en-US" sz="1600" b="0" dirty="0">
          <a:solidFill>
            <a:schemeClr val="tx2"/>
          </a:solidFill>
          <a:latin typeface="Arial" panose="020B0604020202020204" pitchFamily="34" charset="0"/>
          <a:cs typeface="Arial" panose="020B0604020202020204" pitchFamily="34" charset="0"/>
        </a:defRPr>
      </a:lvl4pPr>
      <a:lvl5pPr>
        <a:defRPr lang="en-GB" sz="1400" b="0" dirty="0">
          <a:solidFill>
            <a:schemeClr val="tx2"/>
          </a:solidFill>
          <a:latin typeface="Arial" panose="020B0604020202020204" pitchFamily="34" charset="0"/>
          <a:cs typeface="Arial" panose="020B0604020202020204" pitchFamily="34" charset="0"/>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foss.e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eclipse.org/" TargetMode="External"/><Relationship Id="rId13" Type="http://schemas.openxmlformats.org/officeDocument/2006/relationships/hyperlink" Target="https://mydata.org/hubs" TargetMode="External"/><Relationship Id="rId3" Type="http://schemas.openxmlformats.org/officeDocument/2006/relationships/hyperlink" Target="https://www.communia-association.org/" TargetMode="External"/><Relationship Id="rId7" Type="http://schemas.openxmlformats.org/officeDocument/2006/relationships/hyperlink" Target="https://openpolicynetwork.org/" TargetMode="External"/><Relationship Id="rId12" Type="http://schemas.openxmlformats.org/officeDocument/2006/relationships/hyperlink" Target="https://www.ow2.org/" TargetMode="External"/><Relationship Id="rId2" Type="http://schemas.openxmlformats.org/officeDocument/2006/relationships/hyperlink" Target="https://wiki.creativecommons.org/wiki/Greece" TargetMode="External"/><Relationship Id="rId16"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internationalbudget.org/what-we-do/major-ibp-initiatives/open-budget-initiative/" TargetMode="External"/><Relationship Id="rId11" Type="http://schemas.openxmlformats.org/officeDocument/2006/relationships/hyperlink" Target="https://fsfe.org/" TargetMode="External"/><Relationship Id="rId5" Type="http://schemas.openxmlformats.org/officeDocument/2006/relationships/hyperlink" Target="http://www.ogphub.org/" TargetMode="External"/><Relationship Id="rId15" Type="http://schemas.openxmlformats.org/officeDocument/2006/relationships/hyperlink" Target="https://eellak.ellak.gr/wp-content/uploads/sites/23/2016/05/programmatikieduministry.pdf" TargetMode="External"/><Relationship Id="rId10" Type="http://schemas.openxmlformats.org/officeDocument/2006/relationships/hyperlink" Target="http://www.openforumeurope.org/" TargetMode="External"/><Relationship Id="rId4" Type="http://schemas.openxmlformats.org/officeDocument/2006/relationships/hyperlink" Target="https://fablabathens.gr/" TargetMode="External"/><Relationship Id="rId9" Type="http://schemas.openxmlformats.org/officeDocument/2006/relationships/hyperlink" Target="http://opendatainstitute.org/" TargetMode="External"/><Relationship Id="rId14" Type="http://schemas.openxmlformats.org/officeDocument/2006/relationships/hyperlink" Target="https://www.een.g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edtech.ellak.gr/2021/nipiagogeia/" TargetMode="External"/><Relationship Id="rId2" Type="http://schemas.openxmlformats.org/officeDocument/2006/relationships/hyperlink" Target="https://openedtech.ellak.gr/3nd-open-technologies-in-education-competition/"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openedtech.ellak.gr/2021/dhmotik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7AC9A35-7321-4264-AABE-65B12935AFE7}"/>
              </a:ext>
            </a:extLst>
          </p:cNvPr>
          <p:cNvGrpSpPr/>
          <p:nvPr/>
        </p:nvGrpSpPr>
        <p:grpSpPr>
          <a:xfrm>
            <a:off x="-28828" y="0"/>
            <a:ext cx="5252936" cy="8501020"/>
            <a:chOff x="0" y="0"/>
            <a:chExt cx="5252936" cy="8501021"/>
          </a:xfrm>
        </p:grpSpPr>
        <p:sp>
          <p:nvSpPr>
            <p:cNvPr id="4" name="Rectangle 3">
              <a:extLst>
                <a:ext uri="{FF2B5EF4-FFF2-40B4-BE49-F238E27FC236}">
                  <a16:creationId xmlns="" xmlns:a16="http://schemas.microsoft.com/office/drawing/2014/main" id="{F3E86074-D72A-448A-80DE-A91260271EC2}"/>
                </a:ext>
              </a:extLst>
            </p:cNvPr>
            <p:cNvSpPr/>
            <p:nvPr/>
          </p:nvSpPr>
          <p:spPr>
            <a:xfrm>
              <a:off x="0" y="0"/>
              <a:ext cx="5252936" cy="68580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Rectangle 7">
              <a:extLst>
                <a:ext uri="{FF2B5EF4-FFF2-40B4-BE49-F238E27FC236}">
                  <a16:creationId xmlns="" xmlns:a16="http://schemas.microsoft.com/office/drawing/2014/main" id="{B65B229A-3216-40F9-ACC8-2562665376F3}"/>
                </a:ext>
              </a:extLst>
            </p:cNvPr>
            <p:cNvSpPr/>
            <p:nvPr/>
          </p:nvSpPr>
          <p:spPr>
            <a:xfrm>
              <a:off x="0" y="729662"/>
              <a:ext cx="5224108" cy="7771359"/>
            </a:xfrm>
            <a:prstGeom prst="rect">
              <a:avLst/>
            </a:prstGeom>
          </p:spPr>
          <p:txBody>
            <a:bodyPr wrap="square">
              <a:spAutoFit/>
            </a:bodyPr>
            <a:lstStyle/>
            <a:p>
              <a:pPr marL="342720" lvl="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US" sz="3200" b="1" dirty="0">
                  <a:solidFill>
                    <a:schemeClr val="bg1"/>
                  </a:solidFill>
                  <a:latin typeface="Arial" panose="020B0604020202020204" pitchFamily="34" charset="0"/>
                  <a:ea typeface="Arial" pitchFamily="2"/>
                  <a:cs typeface="Arial" panose="020B0604020202020204" pitchFamily="34" charset="0"/>
                </a:rPr>
                <a:t>EARLY STEM: WHAT ARE THE NEEDS OF TEACHER TRAINING TO EXPLORE STEM WITH THE YOUNGER STUDENTS</a:t>
              </a:r>
              <a:endParaRPr lang="en-GB" sz="3200" b="1" dirty="0" smtClean="0">
                <a:solidFill>
                  <a:schemeClr val="bg1"/>
                </a:solidFill>
                <a:latin typeface="Arial" panose="020B0604020202020204" pitchFamily="34" charset="0"/>
                <a:ea typeface="Arial" pitchFamily="2"/>
                <a:cs typeface="Arial" panose="020B0604020202020204" pitchFamily="34" charset="0"/>
              </a:endParaRPr>
            </a:p>
            <a:p>
              <a:pPr marL="342720" lvl="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endParaRPr lang="en-GB" sz="3200" b="1" dirty="0">
                <a:solidFill>
                  <a:schemeClr val="bg1"/>
                </a:solidFill>
                <a:latin typeface="Arial" panose="020B0604020202020204" pitchFamily="34" charset="0"/>
                <a:ea typeface="Arial" pitchFamily="2"/>
                <a:cs typeface="Arial" panose="020B0604020202020204" pitchFamily="34" charset="0"/>
              </a:endParaRPr>
            </a:p>
            <a:p>
              <a:pPr marL="342720" lvl="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GB" sz="1200" b="1" dirty="0" smtClean="0">
                  <a:solidFill>
                    <a:schemeClr val="bg2"/>
                  </a:solidFill>
                  <a:latin typeface="Arial" panose="020B0604020202020204" pitchFamily="34" charset="0"/>
                  <a:ea typeface="Arial" pitchFamily="2"/>
                  <a:cs typeface="Arial" panose="020B0604020202020204" pitchFamily="34" charset="0"/>
                </a:rPr>
                <a:t>Angelopoulos </a:t>
              </a:r>
              <a:r>
                <a:rPr lang="en-GB" sz="1200" b="1" dirty="0" err="1" smtClean="0">
                  <a:solidFill>
                    <a:schemeClr val="bg2"/>
                  </a:solidFill>
                  <a:latin typeface="Arial" panose="020B0604020202020204" pitchFamily="34" charset="0"/>
                  <a:ea typeface="Arial" pitchFamily="2"/>
                  <a:cs typeface="Arial" panose="020B0604020202020204" pitchFamily="34" charset="0"/>
                </a:rPr>
                <a:t>Takis</a:t>
              </a:r>
              <a:r>
                <a:rPr lang="el-GR" sz="1200" b="1" dirty="0" smtClean="0">
                  <a:solidFill>
                    <a:schemeClr val="bg2"/>
                  </a:solidFill>
                  <a:latin typeface="Arial" panose="020B0604020202020204" pitchFamily="34" charset="0"/>
                  <a:ea typeface="Arial" pitchFamily="2"/>
                  <a:cs typeface="Arial" panose="020B0604020202020204" pitchFamily="34" charset="0"/>
                </a:rPr>
                <a:t> </a:t>
              </a:r>
              <a:r>
                <a:rPr lang="en-GB" sz="1200" b="1" dirty="0" smtClean="0">
                  <a:solidFill>
                    <a:schemeClr val="bg2"/>
                  </a:solidFill>
                  <a:latin typeface="Arial" panose="020B0604020202020204" pitchFamily="34" charset="0"/>
                  <a:ea typeface="Arial" pitchFamily="2"/>
                  <a:cs typeface="Arial" panose="020B0604020202020204" pitchFamily="34" charset="0"/>
                </a:rPr>
                <a:t>GFOSS - Hellenic </a:t>
              </a:r>
              <a:r>
                <a:rPr lang="en-GB" sz="1200" b="1" dirty="0" smtClean="0">
                  <a:solidFill>
                    <a:schemeClr val="bg2"/>
                  </a:solidFill>
                  <a:latin typeface="Arial" panose="020B0604020202020204" pitchFamily="34" charset="0"/>
                  <a:ea typeface="Arial" pitchFamily="2"/>
                  <a:cs typeface="Arial" panose="020B0604020202020204" pitchFamily="34" charset="0"/>
                </a:rPr>
                <a:t>NCP</a:t>
              </a:r>
              <a:endParaRPr lang="el-GR" sz="1200" b="1" dirty="0" smtClean="0">
                <a:solidFill>
                  <a:schemeClr val="bg2"/>
                </a:solidFill>
                <a:latin typeface="Arial" panose="020B0604020202020204" pitchFamily="34" charset="0"/>
                <a:ea typeface="Arial" pitchFamily="2"/>
                <a:cs typeface="Arial" panose="020B0604020202020204" pitchFamily="34" charset="0"/>
              </a:endParaRPr>
            </a:p>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IE" sz="1200" b="1" dirty="0" err="1">
                  <a:solidFill>
                    <a:schemeClr val="bg2"/>
                  </a:solidFill>
                  <a:latin typeface="Arial" panose="020B0604020202020204" pitchFamily="34" charset="0"/>
                  <a:ea typeface="Arial" pitchFamily="2"/>
                  <a:cs typeface="Arial" panose="020B0604020202020204" pitchFamily="34" charset="0"/>
                  <a:sym typeface="Abel"/>
                </a:rPr>
                <a:t>Iraklis</a:t>
              </a:r>
              <a:r>
                <a:rPr lang="en-IE" sz="1200" b="1" dirty="0">
                  <a:solidFill>
                    <a:schemeClr val="bg2"/>
                  </a:solidFill>
                  <a:latin typeface="Arial" panose="020B0604020202020204" pitchFamily="34" charset="0"/>
                  <a:ea typeface="Arial" pitchFamily="2"/>
                  <a:cs typeface="Arial" panose="020B0604020202020204" pitchFamily="34" charset="0"/>
                  <a:sym typeface="Abel"/>
                </a:rPr>
                <a:t> </a:t>
              </a:r>
              <a:r>
                <a:rPr lang="en-IE" sz="1200" b="1" dirty="0" err="1">
                  <a:solidFill>
                    <a:schemeClr val="bg2"/>
                  </a:solidFill>
                  <a:latin typeface="Arial" panose="020B0604020202020204" pitchFamily="34" charset="0"/>
                  <a:ea typeface="Arial" pitchFamily="2"/>
                  <a:cs typeface="Arial" panose="020B0604020202020204" pitchFamily="34" charset="0"/>
                  <a:sym typeface="Abel"/>
                </a:rPr>
                <a:t>Varlamis</a:t>
              </a:r>
              <a:r>
                <a:rPr lang="el-GR" sz="1200" b="1" dirty="0">
                  <a:solidFill>
                    <a:schemeClr val="bg2"/>
                  </a:solidFill>
                  <a:latin typeface="Arial" panose="020B0604020202020204" pitchFamily="34" charset="0"/>
                  <a:ea typeface="Arial" pitchFamily="2"/>
                  <a:cs typeface="Arial" panose="020B0604020202020204" pitchFamily="34" charset="0"/>
                  <a:sym typeface="Abel"/>
                </a:rPr>
                <a:t>,</a:t>
              </a:r>
              <a:r>
                <a:rPr lang="en-IE" sz="1200" b="1" dirty="0">
                  <a:solidFill>
                    <a:schemeClr val="bg2"/>
                  </a:solidFill>
                  <a:latin typeface="Arial" panose="020B0604020202020204" pitchFamily="34" charset="0"/>
                  <a:ea typeface="Arial" pitchFamily="2"/>
                  <a:cs typeface="Arial" panose="020B0604020202020204" pitchFamily="34" charset="0"/>
                  <a:sym typeface="Abel"/>
                </a:rPr>
                <a:t>Assistant Professor</a:t>
              </a:r>
              <a:r>
                <a:rPr lang="el-GR" sz="1200" b="1" dirty="0">
                  <a:solidFill>
                    <a:schemeClr val="bg2"/>
                  </a:solidFill>
                  <a:latin typeface="Arial" panose="020B0604020202020204" pitchFamily="34" charset="0"/>
                  <a:ea typeface="Arial" pitchFamily="2"/>
                  <a:cs typeface="Arial" panose="020B0604020202020204" pitchFamily="34" charset="0"/>
                  <a:sym typeface="Abel"/>
                </a:rPr>
                <a:t>, </a:t>
              </a:r>
              <a:r>
                <a:rPr lang="en-IE" sz="1200" b="1" dirty="0">
                  <a:solidFill>
                    <a:schemeClr val="bg2"/>
                  </a:solidFill>
                  <a:latin typeface="Arial" panose="020B0604020202020204" pitchFamily="34" charset="0"/>
                  <a:ea typeface="Arial" pitchFamily="2"/>
                  <a:cs typeface="Arial" panose="020B0604020202020204" pitchFamily="34" charset="0"/>
                  <a:sym typeface="Abel"/>
                </a:rPr>
                <a:t>HUA</a:t>
              </a:r>
              <a:endParaRPr lang="el-GR" sz="1200" b="1" dirty="0">
                <a:solidFill>
                  <a:schemeClr val="bg2"/>
                </a:solidFill>
                <a:latin typeface="Arial" panose="020B0604020202020204" pitchFamily="34" charset="0"/>
                <a:ea typeface="Arial" pitchFamily="2"/>
                <a:cs typeface="Arial" panose="020B0604020202020204" pitchFamily="34" charset="0"/>
                <a:sym typeface="Abel"/>
              </a:endParaRPr>
            </a:p>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US" sz="1200" b="1" dirty="0" err="1">
                  <a:solidFill>
                    <a:schemeClr val="bg2"/>
                  </a:solidFill>
                  <a:latin typeface="Arial" panose="020B0604020202020204" pitchFamily="34" charset="0"/>
                  <a:ea typeface="Arial" pitchFamily="2"/>
                  <a:cs typeface="Arial" panose="020B0604020202020204" pitchFamily="34" charset="0"/>
                  <a:sym typeface="Abel"/>
                </a:rPr>
                <a:t>Eleftheria</a:t>
              </a:r>
              <a:r>
                <a:rPr lang="en-US" sz="1200" b="1" dirty="0">
                  <a:solidFill>
                    <a:schemeClr val="bg2"/>
                  </a:solidFill>
                  <a:latin typeface="Arial" panose="020B0604020202020204" pitchFamily="34" charset="0"/>
                  <a:ea typeface="Arial" pitchFamily="2"/>
                  <a:cs typeface="Arial" panose="020B0604020202020204" pitchFamily="34" charset="0"/>
                  <a:sym typeface="Abel"/>
                </a:rPr>
                <a:t> </a:t>
              </a:r>
              <a:r>
                <a:rPr lang="en-US" sz="1200" b="1" dirty="0" err="1">
                  <a:solidFill>
                    <a:schemeClr val="bg2"/>
                  </a:solidFill>
                  <a:latin typeface="Arial" panose="020B0604020202020204" pitchFamily="34" charset="0"/>
                  <a:ea typeface="Arial" pitchFamily="2"/>
                  <a:cs typeface="Arial" panose="020B0604020202020204" pitchFamily="34" charset="0"/>
                  <a:sym typeface="Abel"/>
                </a:rPr>
                <a:t>Papageorgiou</a:t>
              </a:r>
              <a:r>
                <a:rPr lang="el-GR" sz="1200" b="1" dirty="0">
                  <a:solidFill>
                    <a:schemeClr val="bg2"/>
                  </a:solidFill>
                  <a:latin typeface="Arial" panose="020B0604020202020204" pitchFamily="34" charset="0"/>
                  <a:ea typeface="Arial" pitchFamily="2"/>
                  <a:cs typeface="Arial" panose="020B0604020202020204" pitchFamily="34" charset="0"/>
                  <a:sym typeface="Abel"/>
                </a:rPr>
                <a:t>, </a:t>
              </a:r>
              <a:r>
                <a:rPr lang="en-US" sz="1200" b="1" dirty="0">
                  <a:solidFill>
                    <a:schemeClr val="bg2"/>
                  </a:solidFill>
                  <a:latin typeface="Arial" panose="020B0604020202020204" pitchFamily="34" charset="0"/>
                  <a:ea typeface="Arial" pitchFamily="2"/>
                  <a:cs typeface="Arial" panose="020B0604020202020204" pitchFamily="34" charset="0"/>
                  <a:sym typeface="Abel"/>
                </a:rPr>
                <a:t>Graduate Student</a:t>
              </a:r>
              <a:r>
                <a:rPr lang="el-GR" sz="1200" b="1" dirty="0">
                  <a:solidFill>
                    <a:schemeClr val="bg2"/>
                  </a:solidFill>
                  <a:latin typeface="Arial" panose="020B0604020202020204" pitchFamily="34" charset="0"/>
                  <a:ea typeface="Arial" pitchFamily="2"/>
                  <a:cs typeface="Arial" panose="020B0604020202020204" pitchFamily="34" charset="0"/>
                  <a:sym typeface="Abel"/>
                </a:rPr>
                <a:t>, </a:t>
              </a:r>
              <a:r>
                <a:rPr lang="en-US" sz="1200" b="1" dirty="0">
                  <a:solidFill>
                    <a:schemeClr val="bg2"/>
                  </a:solidFill>
                  <a:latin typeface="Arial" panose="020B0604020202020204" pitchFamily="34" charset="0"/>
                  <a:ea typeface="Arial" pitchFamily="2"/>
                  <a:cs typeface="Arial" panose="020B0604020202020204" pitchFamily="34" charset="0"/>
                  <a:sym typeface="Abel"/>
                </a:rPr>
                <a:t>HUA</a:t>
              </a:r>
              <a:endParaRPr lang="en-US" sz="1200" b="1" dirty="0">
                <a:solidFill>
                  <a:schemeClr val="bg2"/>
                </a:solidFill>
                <a:latin typeface="Arial" panose="020B0604020202020204" pitchFamily="34" charset="0"/>
                <a:ea typeface="Arial" pitchFamily="2"/>
                <a:cs typeface="Arial" panose="020B0604020202020204" pitchFamily="34" charset="0"/>
                <a:sym typeface="Abel"/>
              </a:endParaRPr>
            </a:p>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IE" sz="1200" b="1" dirty="0">
                  <a:solidFill>
                    <a:schemeClr val="bg2"/>
                  </a:solidFill>
                  <a:latin typeface="Arial" panose="020B0604020202020204" pitchFamily="34" charset="0"/>
                  <a:ea typeface="Arial" pitchFamily="2"/>
                  <a:cs typeface="Arial" panose="020B0604020202020204" pitchFamily="34" charset="0"/>
                </a:rPr>
                <a:t>Christos Chronis</a:t>
              </a:r>
              <a:r>
                <a:rPr lang="el-GR" sz="1200" b="1" dirty="0">
                  <a:solidFill>
                    <a:schemeClr val="bg2"/>
                  </a:solidFill>
                  <a:latin typeface="Arial" panose="020B0604020202020204" pitchFamily="34" charset="0"/>
                  <a:ea typeface="Arial" pitchFamily="2"/>
                  <a:cs typeface="Arial" panose="020B0604020202020204" pitchFamily="34" charset="0"/>
                </a:rPr>
                <a:t>,</a:t>
              </a:r>
              <a:r>
                <a:rPr lang="en-IE" sz="1200" b="1" dirty="0">
                  <a:solidFill>
                    <a:schemeClr val="bg2"/>
                  </a:solidFill>
                  <a:latin typeface="Arial" panose="020B0604020202020204" pitchFamily="34" charset="0"/>
                  <a:ea typeface="Arial" pitchFamily="2"/>
                  <a:cs typeface="Arial" panose="020B0604020202020204" pitchFamily="34" charset="0"/>
                  <a:sym typeface="Abel"/>
                </a:rPr>
                <a:t> Ph.D. </a:t>
              </a:r>
              <a:r>
                <a:rPr lang="en-IE" sz="1200" b="1" dirty="0">
                  <a:solidFill>
                    <a:schemeClr val="bg2"/>
                  </a:solidFill>
                  <a:latin typeface="Arial" panose="020B0604020202020204" pitchFamily="34" charset="0"/>
                  <a:ea typeface="Arial" pitchFamily="2"/>
                  <a:cs typeface="Arial" panose="020B0604020202020204" pitchFamily="34" charset="0"/>
                  <a:sym typeface="Abel"/>
                </a:rPr>
                <a:t>Candidate</a:t>
              </a:r>
              <a:r>
                <a:rPr lang="el-GR" sz="1200" b="1" dirty="0">
                  <a:solidFill>
                    <a:schemeClr val="bg2"/>
                  </a:solidFill>
                  <a:latin typeface="Arial" panose="020B0604020202020204" pitchFamily="34" charset="0"/>
                  <a:ea typeface="Arial" pitchFamily="2"/>
                  <a:cs typeface="Arial" panose="020B0604020202020204" pitchFamily="34" charset="0"/>
                  <a:sym typeface="Abel"/>
                </a:rPr>
                <a:t>, </a:t>
              </a:r>
              <a:r>
                <a:rPr lang="en-IE" sz="1200" b="1" dirty="0">
                  <a:solidFill>
                    <a:schemeClr val="bg2"/>
                  </a:solidFill>
                  <a:latin typeface="Arial" panose="020B0604020202020204" pitchFamily="34" charset="0"/>
                  <a:ea typeface="Arial" pitchFamily="2"/>
                  <a:cs typeface="Arial" panose="020B0604020202020204" pitchFamily="34" charset="0"/>
                  <a:sym typeface="Abel"/>
                </a:rPr>
                <a:t>HUA</a:t>
              </a:r>
              <a:endParaRPr lang="en-IE" sz="1200" b="1" dirty="0">
                <a:solidFill>
                  <a:schemeClr val="bg2"/>
                </a:solidFill>
                <a:latin typeface="Arial" panose="020B0604020202020204" pitchFamily="34" charset="0"/>
                <a:ea typeface="Arial" pitchFamily="2"/>
                <a:cs typeface="Arial" panose="020B0604020202020204" pitchFamily="34" charset="0"/>
                <a:sym typeface="Abel"/>
              </a:endParaRPr>
            </a:p>
            <a:p>
              <a:pPr marL="342719" lvl="0" indent="-338039" algn="ctr">
                <a:buClr>
                  <a:schemeClr val="dk1"/>
                </a:buClr>
                <a:buSzPts val="1100"/>
              </a:pPr>
              <a:endParaRPr lang="en-IE" sz="1200" b="1" dirty="0">
                <a:solidFill>
                  <a:schemeClr val="bg2"/>
                </a:solidFill>
              </a:endParaRPr>
            </a:p>
            <a:p>
              <a:pPr marL="342720" lvl="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endParaRPr lang="en-GB" sz="1200" b="1" dirty="0" smtClean="0">
                <a:solidFill>
                  <a:schemeClr val="bg1"/>
                </a:solidFill>
                <a:latin typeface="Arial" panose="020B0604020202020204" pitchFamily="34" charset="0"/>
                <a:ea typeface="Arial" pitchFamily="2"/>
                <a:cs typeface="Arial" panose="020B0604020202020204" pitchFamily="34" charset="0"/>
              </a:endParaRPr>
            </a:p>
            <a:p>
              <a:pPr marL="342720" lvl="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endParaRPr lang="el-GR" sz="3200" b="1" dirty="0" smtClean="0">
                <a:solidFill>
                  <a:schemeClr val="bg1"/>
                </a:solidFill>
                <a:latin typeface="Arial" panose="020B0604020202020204" pitchFamily="34" charset="0"/>
                <a:ea typeface="Arial" pitchFamily="2"/>
                <a:cs typeface="Arial" panose="020B0604020202020204" pitchFamily="34" charset="0"/>
              </a:endParaRPr>
            </a:p>
            <a:p>
              <a:pPr marL="342720" lvl="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endParaRPr lang="el-GR" sz="3200" b="1" dirty="0">
                <a:solidFill>
                  <a:schemeClr val="bg1"/>
                </a:solidFill>
                <a:latin typeface="Arial" panose="020B0604020202020204" pitchFamily="34" charset="0"/>
                <a:ea typeface="Arial" pitchFamily="2"/>
                <a:cs typeface="Arial" panose="020B0604020202020204" pitchFamily="34" charset="0"/>
              </a:endParaRPr>
            </a:p>
            <a:p>
              <a:pPr marL="342720" lvl="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endParaRPr lang="el-GR" sz="3200" b="1" dirty="0" smtClean="0">
                <a:solidFill>
                  <a:schemeClr val="bg1"/>
                </a:solidFill>
                <a:latin typeface="Arial" panose="020B0604020202020204" pitchFamily="34" charset="0"/>
                <a:ea typeface="Arial" pitchFamily="2"/>
                <a:cs typeface="Arial" panose="020B0604020202020204" pitchFamily="34" charset="0"/>
              </a:endParaRPr>
            </a:p>
            <a:p>
              <a:pPr marL="342720" lvl="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endParaRPr kumimoji="0" lang="el-GR" sz="3200" b="1" i="0" u="none" strike="noStrike" kern="1200" cap="none" spc="0" normalizeH="0" baseline="0" noProof="0" dirty="0">
                <a:ln>
                  <a:noFill/>
                </a:ln>
                <a:solidFill>
                  <a:schemeClr val="bg1"/>
                </a:solidFill>
                <a:effectLst/>
                <a:uLnTx/>
                <a:uFillTx/>
                <a:latin typeface="Arial" panose="020B0604020202020204" pitchFamily="34" charset="0"/>
                <a:ea typeface="Arial" pitchFamily="2"/>
                <a:cs typeface="Arial" panose="020B0604020202020204" pitchFamily="34" charset="0"/>
              </a:endParaRPr>
            </a:p>
          </p:txBody>
        </p:sp>
        <p:pic>
          <p:nvPicPr>
            <p:cNvPr id="13" name="Picture 12" descr="A close up of a logo&#10;&#10;Description automatically generated">
              <a:extLst>
                <a:ext uri="{FF2B5EF4-FFF2-40B4-BE49-F238E27FC236}">
                  <a16:creationId xmlns="" xmlns:a16="http://schemas.microsoft.com/office/drawing/2014/main" id="{ACA59F86-1892-469D-8BBC-BBEDE9DAE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3627" y="6042538"/>
              <a:ext cx="1584872" cy="638636"/>
            </a:xfrm>
            <a:prstGeom prst="rect">
              <a:avLst/>
            </a:prstGeom>
          </p:spPr>
        </p:pic>
        <p:pic>
          <p:nvPicPr>
            <p:cNvPr id="15" name="Picture 14" descr="A picture containing sunflower, flower&#10;&#10;Description automatically generated">
              <a:extLst>
                <a:ext uri="{FF2B5EF4-FFF2-40B4-BE49-F238E27FC236}">
                  <a16:creationId xmlns="" xmlns:a16="http://schemas.microsoft.com/office/drawing/2014/main" id="{A137534D-B600-4D5F-BE8F-DBBDA47D4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9236" y="6164865"/>
              <a:ext cx="774463" cy="516309"/>
            </a:xfrm>
            <a:prstGeom prst="rect">
              <a:avLst/>
            </a:prstGeom>
          </p:spPr>
        </p:pic>
      </p:grpSp>
      <p:sp>
        <p:nvSpPr>
          <p:cNvPr id="9" name="Footer Placeholder 2">
            <a:extLst>
              <a:ext uri="{FF2B5EF4-FFF2-40B4-BE49-F238E27FC236}">
                <a16:creationId xmlns="" xmlns:a16="http://schemas.microsoft.com/office/drawing/2014/main" id="{130B8849-C18C-4922-8993-0A5B82C97108}"/>
              </a:ext>
            </a:extLst>
          </p:cNvPr>
          <p:cNvSpPr>
            <a:spLocks noGrp="1"/>
          </p:cNvSpPr>
          <p:nvPr>
            <p:ph type="ftr" sz="quarter" idx="3"/>
          </p:nvPr>
        </p:nvSpPr>
        <p:spPr>
          <a:xfrm>
            <a:off x="5399160" y="6037903"/>
            <a:ext cx="6667500" cy="365125"/>
          </a:xfrm>
        </p:spPr>
        <p:txBody>
          <a:bodyPr vert="horz" lIns="91440" tIns="45720" rIns="91440" bIns="45720" rtlCol="0" anchor="ctr"/>
          <a:lstStyle>
            <a:lvl1pPr algn="ctr">
              <a:defRPr sz="900">
                <a:solidFill>
                  <a:schemeClr val="tx1">
                    <a:tint val="75000"/>
                  </a:schemeClr>
                </a:solidFill>
              </a:defRPr>
            </a:lvl1pPr>
          </a:lstStyle>
          <a:p>
            <a:r>
              <a:rPr lang="en-IE" dirty="0"/>
              <a:t>The work presented in this document is supported by the European Commission’s H2020 programme – project Scientix 4 (Grant agreement N. 101000063), coordinated by European Schoolnet (EUN). The content of this document is the sole responsibility of the organizer and it does not represent the opinion of European </a:t>
            </a:r>
            <a:r>
              <a:rPr lang="en-IE" dirty="0" err="1"/>
              <a:t>Schoolnet</a:t>
            </a:r>
            <a:r>
              <a:rPr lang="en-IE" dirty="0"/>
              <a:t> or the European Commission (EC), and the EC is not responsible for any use that might be made of information contained herein.</a:t>
            </a:r>
            <a:r>
              <a:rPr lang="en-GB" dirty="0"/>
              <a:t> </a:t>
            </a:r>
            <a:endParaRPr lang="en-IE" dirty="0"/>
          </a:p>
          <a:p>
            <a:endParaRPr lang="x-none" dirty="0"/>
          </a:p>
        </p:txBody>
      </p:sp>
      <p:pic>
        <p:nvPicPr>
          <p:cNvPr id="10" name="Google Shape;323;p24"/>
          <p:cNvPicPr preferRelativeResize="0"/>
          <p:nvPr/>
        </p:nvPicPr>
        <p:blipFill rotWithShape="1">
          <a:blip r:embed="rId5">
            <a:alphaModFix/>
          </a:blip>
          <a:srcRect/>
          <a:stretch/>
        </p:blipFill>
        <p:spPr>
          <a:xfrm>
            <a:off x="155703" y="6232594"/>
            <a:ext cx="1691994" cy="455125"/>
          </a:xfrm>
          <a:prstGeom prst="rect">
            <a:avLst/>
          </a:prstGeom>
          <a:noFill/>
          <a:ln>
            <a:noFill/>
          </a:ln>
        </p:spPr>
      </p:pic>
    </p:spTree>
    <p:extLst>
      <p:ext uri="{BB962C8B-B14F-4D97-AF65-F5344CB8AC3E}">
        <p14:creationId xmlns:p14="http://schemas.microsoft.com/office/powerpoint/2010/main" val="2813627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65B229A-3216-40F9-ACC8-2562665376F3}"/>
              </a:ext>
            </a:extLst>
          </p:cNvPr>
          <p:cNvSpPr/>
          <p:nvPr/>
        </p:nvSpPr>
        <p:spPr>
          <a:xfrm>
            <a:off x="0" y="1640711"/>
            <a:ext cx="4951378" cy="2492990"/>
          </a:xfrm>
          <a:prstGeom prst="rect">
            <a:avLst/>
          </a:prstGeom>
        </p:spPr>
        <p:txBody>
          <a:bodyPr wrap="square">
            <a:spAutoFit/>
          </a:bodyPr>
          <a:lstStyle/>
          <a:p>
            <a:pPr marL="342720" marR="0" lvl="0" indent="-338040" algn="ctr" defTabSz="914400" rtl="0" eaLnBrk="1" fontAlgn="auto" latinLnBrk="0" hangingPunct="1">
              <a:lnSpc>
                <a:spcPct val="100000"/>
              </a:lnSpc>
              <a:spcBef>
                <a:spcPts val="899"/>
              </a:spcBef>
              <a:spcAft>
                <a:spcPts val="0"/>
              </a:spcAft>
              <a:buClrTx/>
              <a:buSzTx/>
              <a:buFontTx/>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GB" sz="5200" b="1" dirty="0" smtClean="0">
                <a:solidFill>
                  <a:schemeClr val="bg1"/>
                </a:solidFill>
                <a:latin typeface="Arial" panose="020B0604020202020204" pitchFamily="34" charset="0"/>
                <a:ea typeface="Arial" pitchFamily="2"/>
                <a:cs typeface="Arial" panose="020B0604020202020204" pitchFamily="34" charset="0"/>
              </a:rPr>
              <a:t>Thank you for your Attention</a:t>
            </a:r>
            <a:endParaRPr kumimoji="0" lang="en-IE" sz="5200" b="1" i="0" u="none" strike="noStrike" kern="1200" cap="none" spc="0" normalizeH="0" baseline="0" noProof="0" dirty="0">
              <a:ln>
                <a:noFill/>
              </a:ln>
              <a:solidFill>
                <a:schemeClr val="bg1"/>
              </a:solidFill>
              <a:effectLst/>
              <a:uLnTx/>
              <a:uFillTx/>
              <a:latin typeface="Arial" panose="020B0604020202020204" pitchFamily="34" charset="0"/>
              <a:ea typeface="Arial" pitchFamily="2"/>
              <a:cs typeface="Arial" panose="020B0604020202020204" pitchFamily="34" charset="0"/>
            </a:endParaRPr>
          </a:p>
        </p:txBody>
      </p:sp>
      <p:sp>
        <p:nvSpPr>
          <p:cNvPr id="9" name="Footer Placeholder 2">
            <a:extLst>
              <a:ext uri="{FF2B5EF4-FFF2-40B4-BE49-F238E27FC236}">
                <a16:creationId xmlns="" xmlns:a16="http://schemas.microsoft.com/office/drawing/2014/main" id="{130B8849-C18C-4922-8993-0A5B82C97108}"/>
              </a:ext>
            </a:extLst>
          </p:cNvPr>
          <p:cNvSpPr>
            <a:spLocks noGrp="1"/>
          </p:cNvSpPr>
          <p:nvPr>
            <p:ph type="ftr" sz="quarter" idx="3"/>
          </p:nvPr>
        </p:nvSpPr>
        <p:spPr>
          <a:xfrm>
            <a:off x="5524500" y="6037903"/>
            <a:ext cx="6667500" cy="365125"/>
          </a:xfrm>
        </p:spPr>
        <p:txBody>
          <a:bodyPr vert="horz" lIns="91440" tIns="45720" rIns="91440" bIns="45720" rtlCol="0" anchor="ctr"/>
          <a:lstStyle>
            <a:lvl1pPr algn="ctr">
              <a:defRPr sz="900">
                <a:solidFill>
                  <a:schemeClr val="tx1">
                    <a:tint val="75000"/>
                  </a:schemeClr>
                </a:solidFill>
              </a:defRPr>
            </a:lvl1pPr>
          </a:lstStyle>
          <a:p>
            <a:r>
              <a:rPr lang="en-IE" dirty="0"/>
              <a:t>The work presented in this document is supported by the European Commission’s H2020 programme – project Scientix 4 (Grant agreement N. 101000063), coordinated by European Schoolnet (EUN). The content of this document is the sole responsibility of the organizer and it does not represent the opinion of European </a:t>
            </a:r>
            <a:r>
              <a:rPr lang="en-IE" dirty="0" err="1"/>
              <a:t>Schoolnet</a:t>
            </a:r>
            <a:r>
              <a:rPr lang="en-IE" dirty="0"/>
              <a:t> or the European Commission (EC), and the EC is not responsible for any use that might be made of information contained herein.</a:t>
            </a:r>
            <a:r>
              <a:rPr lang="en-GB" dirty="0"/>
              <a:t> </a:t>
            </a:r>
            <a:endParaRPr lang="en-IE" dirty="0"/>
          </a:p>
          <a:p>
            <a:endParaRPr lang="x-none" dirty="0"/>
          </a:p>
        </p:txBody>
      </p:sp>
      <p:pic>
        <p:nvPicPr>
          <p:cNvPr id="5" name="Google Shape;323;p24"/>
          <p:cNvPicPr preferRelativeResize="0"/>
          <p:nvPr/>
        </p:nvPicPr>
        <p:blipFill rotWithShape="1">
          <a:blip r:embed="rId3">
            <a:alphaModFix/>
          </a:blip>
          <a:srcRect/>
          <a:stretch/>
        </p:blipFill>
        <p:spPr>
          <a:xfrm>
            <a:off x="474358" y="5939423"/>
            <a:ext cx="1691994" cy="455125"/>
          </a:xfrm>
          <a:prstGeom prst="rect">
            <a:avLst/>
          </a:prstGeom>
          <a:noFill/>
          <a:ln>
            <a:noFill/>
          </a:ln>
        </p:spPr>
      </p:pic>
    </p:spTree>
    <p:extLst>
      <p:ext uri="{BB962C8B-B14F-4D97-AF65-F5344CB8AC3E}">
        <p14:creationId xmlns:p14="http://schemas.microsoft.com/office/powerpoint/2010/main" val="852412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42F640-0002-4FED-A8C5-81B34A79CE64}"/>
              </a:ext>
            </a:extLst>
          </p:cNvPr>
          <p:cNvSpPr>
            <a:spLocks noGrp="1"/>
          </p:cNvSpPr>
          <p:nvPr>
            <p:ph type="title"/>
          </p:nvPr>
        </p:nvSpPr>
        <p:spPr/>
        <p:txBody>
          <a:bodyPr/>
          <a:lstStyle/>
          <a:p>
            <a:pPr marL="342720" lvl="0" indent="-338040" hangingPunct="1">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GB" sz="3200" b="1" dirty="0" smtClean="0">
                <a:solidFill>
                  <a:prstClr val="white"/>
                </a:solidFill>
                <a:latin typeface="Arial" panose="020B0604020202020204" pitchFamily="34" charset="0"/>
                <a:ea typeface="Arial" pitchFamily="2"/>
                <a:cs typeface="Arial" panose="020B0604020202020204" pitchFamily="34" charset="0"/>
              </a:rPr>
              <a:t>GFOSS </a:t>
            </a:r>
            <a:endParaRPr lang="en-IE" sz="3200" b="1" dirty="0">
              <a:solidFill>
                <a:prstClr val="white"/>
              </a:solidFill>
              <a:latin typeface="Arial" panose="020B0604020202020204" pitchFamily="34" charset="0"/>
              <a:ea typeface="Arial" pitchFamily="2"/>
              <a:cs typeface="Arial" panose="020B0604020202020204" pitchFamily="34" charset="0"/>
            </a:endParaRPr>
          </a:p>
        </p:txBody>
      </p:sp>
      <p:sp>
        <p:nvSpPr>
          <p:cNvPr id="3" name="Text Placeholder 2">
            <a:extLst>
              <a:ext uri="{FF2B5EF4-FFF2-40B4-BE49-F238E27FC236}">
                <a16:creationId xmlns="" xmlns:a16="http://schemas.microsoft.com/office/drawing/2014/main" id="{EC5724B6-C18A-4A98-8E2A-96BBDE8D2D69}"/>
              </a:ext>
            </a:extLst>
          </p:cNvPr>
          <p:cNvSpPr>
            <a:spLocks noGrp="1"/>
          </p:cNvSpPr>
          <p:nvPr>
            <p:ph type="body" sz="quarter" idx="10"/>
          </p:nvPr>
        </p:nvSpPr>
        <p:spPr>
          <a:xfrm>
            <a:off x="597502" y="1334194"/>
            <a:ext cx="10941947" cy="4594166"/>
          </a:xfrm>
        </p:spPr>
        <p:txBody>
          <a:bodyPr>
            <a:normAutofit/>
          </a:bodyPr>
          <a:lstStyle/>
          <a:p>
            <a:pPr fontAlgn="base"/>
            <a:endParaRPr lang="en-US" sz="2000" b="0" u="sng" dirty="0"/>
          </a:p>
          <a:p>
            <a:pPr fontAlgn="base"/>
            <a:r>
              <a:rPr lang="en-US" sz="2000" b="0" u="sng" dirty="0">
                <a:hlinkClick r:id="rId2"/>
              </a:rPr>
              <a:t>GFOSS</a:t>
            </a:r>
            <a:endParaRPr lang="en-US" sz="2000" b="0" u="sng" dirty="0"/>
          </a:p>
          <a:p>
            <a:pPr fontAlgn="base"/>
            <a:endParaRPr lang="en-US" sz="2000" b="0" u="sng" dirty="0"/>
          </a:p>
          <a:p>
            <a:pPr algn="just" fontAlgn="base"/>
            <a:r>
              <a:rPr lang="en-US" sz="2000" b="0" dirty="0"/>
              <a:t>Open Technologies Alliance (GFOSS)  is a non-profit organization founded in 2008, 37 Universities and Research Centers are shareholders of GFOSS.   </a:t>
            </a:r>
            <a:r>
              <a:rPr lang="en-US" sz="2000" b="0" dirty="0" smtClean="0"/>
              <a:t>The main </a:t>
            </a:r>
            <a:r>
              <a:rPr lang="en-US" sz="2000" b="0" dirty="0"/>
              <a:t>goal is to promote Openness through the use and the development of Open Standards and Open Technologies in Education, Public Administration and Business in Greece.</a:t>
            </a:r>
          </a:p>
          <a:p>
            <a:pPr algn="just" fontAlgn="base"/>
            <a:endParaRPr lang="en-US" sz="2000" b="0" dirty="0"/>
          </a:p>
          <a:p>
            <a:pPr algn="just" fontAlgn="base"/>
            <a:r>
              <a:rPr lang="en-US" sz="2000" b="0" dirty="0" smtClean="0"/>
              <a:t>A platform </a:t>
            </a:r>
            <a:r>
              <a:rPr lang="en-US" sz="2000" b="0" dirty="0"/>
              <a:t>for Open Standards, Free Software, Open Content, Open Data &amp; Open Hardware in Greece. The major Greek Universities and Research Centers participate in GFOSS, while leading members of the Greek community of developers play a key role in the implementation of our policies.</a:t>
            </a:r>
            <a:endParaRPr lang="x-none" sz="2200" b="0" dirty="0">
              <a:solidFill>
                <a:schemeClr val="tx1"/>
              </a:solidFill>
            </a:endParaRPr>
          </a:p>
        </p:txBody>
      </p:sp>
      <p:pic>
        <p:nvPicPr>
          <p:cNvPr id="5" name="Google Shape;323;p24"/>
          <p:cNvPicPr preferRelativeResize="0"/>
          <p:nvPr/>
        </p:nvPicPr>
        <p:blipFill rotWithShape="1">
          <a:blip r:embed="rId3">
            <a:alphaModFix/>
          </a:blip>
          <a:srcRect/>
          <a:stretch/>
        </p:blipFill>
        <p:spPr>
          <a:xfrm>
            <a:off x="2744760" y="6065824"/>
            <a:ext cx="1691994" cy="455125"/>
          </a:xfrm>
          <a:prstGeom prst="rect">
            <a:avLst/>
          </a:prstGeom>
          <a:noFill/>
          <a:ln>
            <a:noFill/>
          </a:ln>
        </p:spPr>
      </p:pic>
    </p:spTree>
    <p:extLst>
      <p:ext uri="{BB962C8B-B14F-4D97-AF65-F5344CB8AC3E}">
        <p14:creationId xmlns:p14="http://schemas.microsoft.com/office/powerpoint/2010/main" val="126916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42F640-0002-4FED-A8C5-81B34A79CE64}"/>
              </a:ext>
            </a:extLst>
          </p:cNvPr>
          <p:cNvSpPr>
            <a:spLocks noGrp="1"/>
          </p:cNvSpPr>
          <p:nvPr>
            <p:ph type="title"/>
          </p:nvPr>
        </p:nvSpPr>
        <p:spPr/>
        <p:txBody>
          <a:bodyPr/>
          <a:lstStyle/>
          <a:p>
            <a:pPr marL="342720" lvl="0" indent="-338040" hangingPunct="1">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GB" sz="3200" b="1" dirty="0" smtClean="0">
                <a:solidFill>
                  <a:prstClr val="white"/>
                </a:solidFill>
                <a:latin typeface="Arial" panose="020B0604020202020204" pitchFamily="34" charset="0"/>
                <a:ea typeface="Arial" pitchFamily="2"/>
                <a:cs typeface="Arial" panose="020B0604020202020204" pitchFamily="34" charset="0"/>
              </a:rPr>
              <a:t>GFOSS </a:t>
            </a:r>
            <a:endParaRPr lang="en-IE" sz="3200" b="1" dirty="0">
              <a:solidFill>
                <a:prstClr val="white"/>
              </a:solidFill>
              <a:latin typeface="Arial" panose="020B0604020202020204" pitchFamily="34" charset="0"/>
              <a:ea typeface="Arial" pitchFamily="2"/>
              <a:cs typeface="Arial" panose="020B0604020202020204" pitchFamily="34" charset="0"/>
            </a:endParaRPr>
          </a:p>
        </p:txBody>
      </p:sp>
      <p:sp>
        <p:nvSpPr>
          <p:cNvPr id="3" name="Text Placeholder 2">
            <a:extLst>
              <a:ext uri="{FF2B5EF4-FFF2-40B4-BE49-F238E27FC236}">
                <a16:creationId xmlns="" xmlns:a16="http://schemas.microsoft.com/office/drawing/2014/main" id="{EC5724B6-C18A-4A98-8E2A-96BBDE8D2D69}"/>
              </a:ext>
            </a:extLst>
          </p:cNvPr>
          <p:cNvSpPr>
            <a:spLocks noGrp="1"/>
          </p:cNvSpPr>
          <p:nvPr>
            <p:ph type="body" sz="quarter" idx="10"/>
          </p:nvPr>
        </p:nvSpPr>
        <p:spPr>
          <a:xfrm>
            <a:off x="597502" y="1334194"/>
            <a:ext cx="10941947" cy="4594166"/>
          </a:xfrm>
        </p:spPr>
        <p:txBody>
          <a:bodyPr>
            <a:normAutofit fontScale="92500" lnSpcReduction="10000"/>
          </a:bodyPr>
          <a:lstStyle/>
          <a:p>
            <a:pPr marL="342900" indent="-342900" fontAlgn="base">
              <a:buFont typeface="Arial" pitchFamily="34" charset="0"/>
              <a:buChar char="•"/>
            </a:pPr>
            <a:r>
              <a:rPr lang="en-US" sz="1900" b="0" dirty="0"/>
              <a:t>Affiliated with </a:t>
            </a:r>
            <a:r>
              <a:rPr lang="en-US" sz="2000" b="0" dirty="0">
                <a:solidFill>
                  <a:schemeClr val="tx1"/>
                </a:solidFill>
                <a:hlinkClick r:id="rId2"/>
              </a:rPr>
              <a:t>Creative Commons</a:t>
            </a:r>
            <a:r>
              <a:rPr lang="en-US" sz="2000" b="0" dirty="0">
                <a:solidFill>
                  <a:schemeClr val="tx1"/>
                </a:solidFill>
              </a:rPr>
              <a:t>, </a:t>
            </a:r>
            <a:endParaRPr lang="en-US" sz="2000" b="0" dirty="0" smtClean="0">
              <a:solidFill>
                <a:schemeClr val="tx1"/>
              </a:solidFill>
            </a:endParaRPr>
          </a:p>
          <a:p>
            <a:pPr marL="342900" indent="-342900" fontAlgn="base">
              <a:buFont typeface="Arial" pitchFamily="34" charset="0"/>
              <a:buChar char="•"/>
            </a:pPr>
            <a:r>
              <a:rPr lang="en-US" sz="1900" b="0" dirty="0"/>
              <a:t>Founding member of </a:t>
            </a:r>
            <a:r>
              <a:rPr lang="en-US" sz="2000" b="0" dirty="0">
                <a:solidFill>
                  <a:schemeClr val="tx1"/>
                </a:solidFill>
                <a:hlinkClick r:id="rId3"/>
              </a:rPr>
              <a:t>COMMUNIA </a:t>
            </a:r>
            <a:r>
              <a:rPr lang="en-US" sz="2000" b="0" dirty="0">
                <a:solidFill>
                  <a:schemeClr val="tx1"/>
                </a:solidFill>
              </a:rPr>
              <a:t>and </a:t>
            </a:r>
            <a:r>
              <a:rPr lang="en-US" sz="2000" b="0" dirty="0">
                <a:solidFill>
                  <a:schemeClr val="tx1"/>
                </a:solidFill>
                <a:hlinkClick r:id="rId4"/>
              </a:rPr>
              <a:t>FAB LAB ATHENS</a:t>
            </a:r>
            <a:r>
              <a:rPr lang="en-US" sz="2000" b="0" dirty="0">
                <a:solidFill>
                  <a:schemeClr val="tx1"/>
                </a:solidFill>
              </a:rPr>
              <a:t>, </a:t>
            </a:r>
            <a:endParaRPr lang="en-US" sz="2000" b="0" dirty="0" smtClean="0">
              <a:solidFill>
                <a:schemeClr val="tx1"/>
              </a:solidFill>
            </a:endParaRPr>
          </a:p>
          <a:p>
            <a:pPr marL="342900" indent="-342900" fontAlgn="base">
              <a:buFont typeface="Arial" pitchFamily="34" charset="0"/>
              <a:buChar char="•"/>
            </a:pPr>
            <a:r>
              <a:rPr lang="en-US" sz="1900" b="0" dirty="0"/>
              <a:t>Member of a) the </a:t>
            </a:r>
            <a:r>
              <a:rPr lang="en-US" sz="2000" b="0" dirty="0">
                <a:solidFill>
                  <a:schemeClr val="tx1"/>
                </a:solidFill>
                <a:hlinkClick r:id="rId5"/>
              </a:rPr>
              <a:t>Open Government Partnership </a:t>
            </a:r>
            <a:r>
              <a:rPr lang="en-US" sz="1900" b="0" dirty="0"/>
              <a:t>(OGP) Network, b)</a:t>
            </a:r>
            <a:r>
              <a:rPr lang="en-US" sz="1900" b="0" dirty="0">
                <a:hlinkClick r:id="rId6"/>
              </a:rPr>
              <a:t> </a:t>
            </a:r>
            <a:r>
              <a:rPr lang="en-US" sz="2000" b="0" dirty="0">
                <a:solidFill>
                  <a:schemeClr val="tx1"/>
                </a:solidFill>
                <a:hlinkClick r:id="rId6"/>
              </a:rPr>
              <a:t>Open Budget Initiative </a:t>
            </a:r>
            <a:r>
              <a:rPr lang="en-US" sz="2000" b="0" dirty="0">
                <a:solidFill>
                  <a:schemeClr val="tx1"/>
                </a:solidFill>
              </a:rPr>
              <a:t>, </a:t>
            </a:r>
            <a:r>
              <a:rPr lang="en-US" sz="1900" b="0" dirty="0"/>
              <a:t>c) the </a:t>
            </a:r>
            <a:r>
              <a:rPr lang="en-US" sz="2000" b="0" dirty="0">
                <a:solidFill>
                  <a:schemeClr val="tx1"/>
                </a:solidFill>
                <a:hlinkClick r:id="rId7"/>
              </a:rPr>
              <a:t>Open Policy </a:t>
            </a:r>
            <a:r>
              <a:rPr lang="en-US" sz="2000" b="0" dirty="0" smtClean="0">
                <a:solidFill>
                  <a:schemeClr val="tx1"/>
                </a:solidFill>
                <a:hlinkClick r:id="rId7"/>
              </a:rPr>
              <a:t>Network</a:t>
            </a:r>
            <a:r>
              <a:rPr lang="en-US" sz="1900" b="0" dirty="0" smtClean="0"/>
              <a:t>, d</a:t>
            </a:r>
            <a:r>
              <a:rPr lang="en-US" sz="1900" b="0" dirty="0"/>
              <a:t>) </a:t>
            </a:r>
            <a:r>
              <a:rPr lang="en-US" sz="2000" b="0" dirty="0" smtClean="0">
                <a:solidFill>
                  <a:schemeClr val="tx1"/>
                </a:solidFill>
                <a:hlinkClick r:id="rId8"/>
              </a:rPr>
              <a:t>Eclipse </a:t>
            </a:r>
            <a:r>
              <a:rPr lang="en-US" sz="2000" b="0" dirty="0">
                <a:solidFill>
                  <a:schemeClr val="tx1"/>
                </a:solidFill>
                <a:hlinkClick r:id="rId8"/>
              </a:rPr>
              <a:t>Foundation</a:t>
            </a:r>
            <a:endParaRPr lang="en-US" sz="2000" b="0" dirty="0" smtClean="0">
              <a:solidFill>
                <a:schemeClr val="tx1"/>
              </a:solidFill>
            </a:endParaRPr>
          </a:p>
          <a:p>
            <a:pPr marL="342900" indent="-342900" fontAlgn="base">
              <a:buFont typeface="Arial" pitchFamily="34" charset="0"/>
              <a:buChar char="•"/>
            </a:pPr>
            <a:r>
              <a:rPr lang="en-US" sz="1900" b="0" dirty="0"/>
              <a:t>Node of the </a:t>
            </a:r>
            <a:r>
              <a:rPr lang="en-US" sz="2000" b="0" dirty="0">
                <a:solidFill>
                  <a:schemeClr val="tx1"/>
                </a:solidFill>
                <a:hlinkClick r:id="rId9"/>
              </a:rPr>
              <a:t>Open Data </a:t>
            </a:r>
            <a:r>
              <a:rPr lang="en-US" sz="2000" b="0" dirty="0" smtClean="0">
                <a:solidFill>
                  <a:schemeClr val="tx1"/>
                </a:solidFill>
                <a:hlinkClick r:id="rId9"/>
              </a:rPr>
              <a:t>Institute</a:t>
            </a:r>
            <a:r>
              <a:rPr lang="en-US" sz="2000" b="0" dirty="0" smtClean="0">
                <a:solidFill>
                  <a:schemeClr val="tx1"/>
                </a:solidFill>
              </a:rPr>
              <a:t>,</a:t>
            </a:r>
          </a:p>
          <a:p>
            <a:pPr marL="342900" indent="-342900" fontAlgn="base">
              <a:buFont typeface="Arial" pitchFamily="34" charset="0"/>
              <a:buChar char="•"/>
            </a:pPr>
            <a:r>
              <a:rPr lang="en-US" sz="1900" b="0" dirty="0"/>
              <a:t>Partner of the </a:t>
            </a:r>
            <a:r>
              <a:rPr lang="en-US" sz="2000" b="0" dirty="0">
                <a:solidFill>
                  <a:schemeClr val="tx1"/>
                </a:solidFill>
                <a:hlinkClick r:id="rId10"/>
              </a:rPr>
              <a:t>Open Forum </a:t>
            </a:r>
            <a:r>
              <a:rPr lang="en-US" sz="2000" b="0" dirty="0" smtClean="0">
                <a:solidFill>
                  <a:schemeClr val="tx1"/>
                </a:solidFill>
                <a:hlinkClick r:id="rId10"/>
              </a:rPr>
              <a:t>Europe</a:t>
            </a:r>
            <a:r>
              <a:rPr lang="en-US" sz="2000" b="0" dirty="0" smtClean="0">
                <a:solidFill>
                  <a:schemeClr val="tx1"/>
                </a:solidFill>
              </a:rPr>
              <a:t>,</a:t>
            </a:r>
          </a:p>
          <a:p>
            <a:pPr marL="342900" indent="-342900" fontAlgn="base">
              <a:buFont typeface="Arial" pitchFamily="34" charset="0"/>
              <a:buChar char="•"/>
            </a:pPr>
            <a:r>
              <a:rPr lang="en-US" sz="1900" b="0" dirty="0"/>
              <a:t>Associate </a:t>
            </a:r>
            <a:r>
              <a:rPr lang="en-US" sz="1900" b="0" dirty="0" err="1"/>
              <a:t>Organisation</a:t>
            </a:r>
            <a:r>
              <a:rPr lang="en-US" sz="1900" b="0" dirty="0"/>
              <a:t> of </a:t>
            </a:r>
            <a:r>
              <a:rPr lang="en-US" sz="1900" b="0" dirty="0">
                <a:hlinkClick r:id="rId11"/>
              </a:rPr>
              <a:t>FSFE (Free Software Foundation Europe</a:t>
            </a:r>
            <a:r>
              <a:rPr lang="en-US" sz="1900" b="0" dirty="0" smtClean="0">
                <a:hlinkClick r:id="rId11"/>
              </a:rPr>
              <a:t>)</a:t>
            </a:r>
            <a:r>
              <a:rPr lang="en-US" sz="1900" b="0" dirty="0" smtClean="0"/>
              <a:t>,</a:t>
            </a:r>
            <a:endParaRPr lang="en-US" sz="1900" b="0" dirty="0"/>
          </a:p>
          <a:p>
            <a:pPr marL="342900" indent="-342900" fontAlgn="base">
              <a:buFont typeface="Arial" pitchFamily="34" charset="0"/>
              <a:buChar char="•"/>
            </a:pPr>
            <a:r>
              <a:rPr lang="en-US" sz="1900" b="0" dirty="0"/>
              <a:t>Associate Organization of </a:t>
            </a:r>
            <a:r>
              <a:rPr lang="en-US" sz="2000" b="0" dirty="0">
                <a:solidFill>
                  <a:schemeClr val="tx1"/>
                </a:solidFill>
                <a:hlinkClick r:id="rId12"/>
              </a:rPr>
              <a:t>OW2 </a:t>
            </a:r>
            <a:r>
              <a:rPr lang="en-US" sz="2000" b="0" dirty="0" smtClean="0">
                <a:solidFill>
                  <a:schemeClr val="tx1"/>
                </a:solidFill>
                <a:hlinkClick r:id="rId12"/>
              </a:rPr>
              <a:t>Consortium</a:t>
            </a:r>
            <a:r>
              <a:rPr lang="en-US" sz="2000" b="0" dirty="0" smtClean="0">
                <a:solidFill>
                  <a:schemeClr val="tx1"/>
                </a:solidFill>
              </a:rPr>
              <a:t> </a:t>
            </a:r>
            <a:r>
              <a:rPr lang="en-US" sz="1900" b="0" dirty="0"/>
              <a:t>and </a:t>
            </a:r>
          </a:p>
          <a:p>
            <a:pPr marL="342900" indent="-342900" fontAlgn="base">
              <a:buFont typeface="Arial" pitchFamily="34" charset="0"/>
              <a:buChar char="•"/>
            </a:pPr>
            <a:r>
              <a:rPr lang="en-US" sz="1900" b="0" dirty="0"/>
              <a:t>Local hub of </a:t>
            </a:r>
            <a:r>
              <a:rPr lang="en-US" sz="2000" b="0" dirty="0" err="1">
                <a:solidFill>
                  <a:schemeClr val="tx1"/>
                </a:solidFill>
                <a:hlinkClick r:id="rId13"/>
              </a:rPr>
              <a:t>MyData</a:t>
            </a:r>
            <a:r>
              <a:rPr lang="en-US" sz="2000" b="0" dirty="0">
                <a:solidFill>
                  <a:schemeClr val="tx1"/>
                </a:solidFill>
                <a:hlinkClick r:id="rId13"/>
              </a:rPr>
              <a:t> </a:t>
            </a:r>
            <a:r>
              <a:rPr lang="en-US" sz="2000" b="0" dirty="0" smtClean="0">
                <a:solidFill>
                  <a:schemeClr val="tx1"/>
                </a:solidFill>
              </a:rPr>
              <a:t>(/).</a:t>
            </a:r>
            <a:endParaRPr lang="en-US" sz="2000" b="0" dirty="0">
              <a:solidFill>
                <a:schemeClr val="tx1"/>
              </a:solidFill>
            </a:endParaRPr>
          </a:p>
          <a:p>
            <a:pPr marL="342900" indent="-342900" fontAlgn="base">
              <a:buFont typeface="Arial" pitchFamily="34" charset="0"/>
              <a:buChar char="•"/>
            </a:pPr>
            <a:r>
              <a:rPr lang="en-US" sz="1900" b="0" dirty="0"/>
              <a:t>GFOSS also cooperates with the </a:t>
            </a:r>
            <a:r>
              <a:rPr lang="en-US" sz="2000" b="0" dirty="0">
                <a:solidFill>
                  <a:schemeClr val="tx1"/>
                </a:solidFill>
                <a:hlinkClick r:id="rId14"/>
              </a:rPr>
              <a:t>Enterprise Europe Network – Hellas </a:t>
            </a:r>
            <a:r>
              <a:rPr lang="en-US" sz="1900" b="0" dirty="0"/>
              <a:t>in the ICT sector, with the aim to assist companies that  provide Open Technology services. Nine members of GFOSS participate in GRNET‘s project, FOSS Centers of Excellence, the centers deliver training activities for developing and promoting FOSS software in ten subject areas.</a:t>
            </a:r>
          </a:p>
          <a:p>
            <a:pPr marL="342900" indent="-342900" fontAlgn="base">
              <a:buFont typeface="Arial" pitchFamily="34" charset="0"/>
              <a:buChar char="•"/>
            </a:pPr>
            <a:r>
              <a:rPr lang="en-US" sz="1900" b="0" dirty="0"/>
              <a:t>GFOSS has a</a:t>
            </a:r>
            <a:r>
              <a:rPr lang="en-US" sz="2000" b="0" dirty="0">
                <a:solidFill>
                  <a:schemeClr val="tx1"/>
                </a:solidFill>
                <a:hlinkClick r:id="rId15"/>
              </a:rPr>
              <a:t> </a:t>
            </a:r>
            <a:r>
              <a:rPr lang="en-US" sz="2100" b="0" dirty="0">
                <a:solidFill>
                  <a:schemeClr val="tx1"/>
                </a:solidFill>
                <a:hlinkClick r:id="rId15"/>
              </a:rPr>
              <a:t>framework agreement</a:t>
            </a:r>
            <a:r>
              <a:rPr lang="en-US" sz="2100" b="0" dirty="0">
                <a:solidFill>
                  <a:schemeClr val="tx1"/>
                </a:solidFill>
              </a:rPr>
              <a:t> </a:t>
            </a:r>
            <a:r>
              <a:rPr lang="en-US" sz="1900" b="0" dirty="0"/>
              <a:t>with the Ministry of Education</a:t>
            </a:r>
            <a:endParaRPr lang="x-none" sz="1900" b="0" dirty="0"/>
          </a:p>
        </p:txBody>
      </p:sp>
      <p:pic>
        <p:nvPicPr>
          <p:cNvPr id="5" name="Google Shape;323;p24"/>
          <p:cNvPicPr preferRelativeResize="0"/>
          <p:nvPr/>
        </p:nvPicPr>
        <p:blipFill rotWithShape="1">
          <a:blip r:embed="rId16">
            <a:alphaModFix/>
          </a:blip>
          <a:srcRect/>
          <a:stretch/>
        </p:blipFill>
        <p:spPr>
          <a:xfrm>
            <a:off x="2746429" y="6064114"/>
            <a:ext cx="1691994" cy="455125"/>
          </a:xfrm>
          <a:prstGeom prst="rect">
            <a:avLst/>
          </a:prstGeom>
          <a:noFill/>
          <a:ln>
            <a:noFill/>
          </a:ln>
        </p:spPr>
      </p:pic>
    </p:spTree>
    <p:extLst>
      <p:ext uri="{BB962C8B-B14F-4D97-AF65-F5344CB8AC3E}">
        <p14:creationId xmlns:p14="http://schemas.microsoft.com/office/powerpoint/2010/main" val="330186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42F640-0002-4FED-A8C5-81B34A79CE64}"/>
              </a:ext>
            </a:extLst>
          </p:cNvPr>
          <p:cNvSpPr>
            <a:spLocks noGrp="1"/>
          </p:cNvSpPr>
          <p:nvPr>
            <p:ph type="title"/>
          </p:nvPr>
        </p:nvSpPr>
        <p:spPr/>
        <p:txBody>
          <a:bodyPr/>
          <a:lstStyle/>
          <a:p>
            <a:pPr marL="342720" lvl="0" indent="-338040" hangingPunct="1">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GB" sz="3200" b="1" dirty="0" smtClean="0">
                <a:solidFill>
                  <a:prstClr val="white"/>
                </a:solidFill>
                <a:latin typeface="Arial" panose="020B0604020202020204" pitchFamily="34" charset="0"/>
                <a:ea typeface="Arial" pitchFamily="2"/>
                <a:cs typeface="Arial" panose="020B0604020202020204" pitchFamily="34" charset="0"/>
              </a:rPr>
              <a:t>Actions Related to Early STEAM</a:t>
            </a:r>
            <a:endParaRPr lang="en-IE" sz="3200" b="1" dirty="0">
              <a:solidFill>
                <a:prstClr val="white"/>
              </a:solidFill>
              <a:latin typeface="Arial" panose="020B0604020202020204" pitchFamily="34" charset="0"/>
              <a:ea typeface="Arial" pitchFamily="2"/>
              <a:cs typeface="Arial" panose="020B0604020202020204" pitchFamily="34" charset="0"/>
            </a:endParaRPr>
          </a:p>
        </p:txBody>
      </p:sp>
      <p:sp>
        <p:nvSpPr>
          <p:cNvPr id="3" name="Text Placeholder 2">
            <a:extLst>
              <a:ext uri="{FF2B5EF4-FFF2-40B4-BE49-F238E27FC236}">
                <a16:creationId xmlns="" xmlns:a16="http://schemas.microsoft.com/office/drawing/2014/main" id="{EC5724B6-C18A-4A98-8E2A-96BBDE8D2D69}"/>
              </a:ext>
            </a:extLst>
          </p:cNvPr>
          <p:cNvSpPr>
            <a:spLocks noGrp="1"/>
          </p:cNvSpPr>
          <p:nvPr>
            <p:ph type="body" sz="quarter" idx="10"/>
          </p:nvPr>
        </p:nvSpPr>
        <p:spPr>
          <a:xfrm>
            <a:off x="597502" y="1334194"/>
            <a:ext cx="10941947" cy="4594166"/>
          </a:xfrm>
        </p:spPr>
        <p:txBody>
          <a:bodyPr>
            <a:normAutofit/>
          </a:bodyPr>
          <a:lstStyle/>
          <a:p>
            <a:pPr marL="342900" indent="-342900" fontAlgn="base">
              <a:buFont typeface="Arial" pitchFamily="34" charset="0"/>
              <a:buChar char="•"/>
            </a:pPr>
            <a:endParaRPr lang="en-GB" sz="2200" b="0" dirty="0" smtClean="0">
              <a:solidFill>
                <a:schemeClr val="tx1"/>
              </a:solidFill>
            </a:endParaRPr>
          </a:p>
          <a:p>
            <a:pPr marL="342900" indent="-342900" fontAlgn="base">
              <a:buFont typeface="Arial" pitchFamily="34" charset="0"/>
              <a:buChar char="•"/>
            </a:pPr>
            <a:endParaRPr lang="en-GB" sz="2200" b="0" dirty="0">
              <a:solidFill>
                <a:schemeClr val="tx1"/>
              </a:solidFill>
            </a:endParaRPr>
          </a:p>
          <a:p>
            <a:pPr marL="342900" indent="-342900" fontAlgn="base">
              <a:buFont typeface="Arial" pitchFamily="34" charset="0"/>
              <a:buChar char="•"/>
            </a:pPr>
            <a:r>
              <a:rPr lang="en-GB" b="0" dirty="0"/>
              <a:t>All GFOSS actions related to STEAM are targeting Early STEAM education</a:t>
            </a:r>
          </a:p>
          <a:p>
            <a:pPr marL="342900" indent="-342900" fontAlgn="base">
              <a:buFont typeface="Arial" pitchFamily="34" charset="0"/>
              <a:buChar char="•"/>
            </a:pPr>
            <a:r>
              <a:rPr lang="en-GB" b="0" dirty="0"/>
              <a:t>Workshops (distance or face to face)</a:t>
            </a:r>
          </a:p>
          <a:p>
            <a:pPr marL="342900" indent="-342900" fontAlgn="base">
              <a:buFont typeface="Arial" pitchFamily="34" charset="0"/>
              <a:buChar char="•"/>
            </a:pPr>
            <a:r>
              <a:rPr lang="en-US" b="0" dirty="0"/>
              <a:t>STEAM Laboratory specifications (Open Labs)</a:t>
            </a:r>
          </a:p>
          <a:p>
            <a:pPr marL="342900" indent="-342900" fontAlgn="base">
              <a:buFont typeface="Arial" pitchFamily="34" charset="0"/>
              <a:buChar char="•"/>
            </a:pPr>
            <a:r>
              <a:rPr lang="en-US" sz="2200" b="0" dirty="0" smtClean="0">
                <a:solidFill>
                  <a:schemeClr val="tx1"/>
                </a:solidFill>
                <a:hlinkClick r:id="rId2"/>
              </a:rPr>
              <a:t>Open Robotics Competition</a:t>
            </a:r>
            <a:r>
              <a:rPr lang="el-GR" sz="2200" b="0" dirty="0" smtClean="0">
                <a:solidFill>
                  <a:schemeClr val="tx1"/>
                </a:solidFill>
              </a:rPr>
              <a:t> (</a:t>
            </a:r>
            <a:r>
              <a:rPr lang="en-US" sz="2200" b="0" kern="1200" dirty="0" smtClean="0">
                <a:solidFill>
                  <a:schemeClr val="tx1"/>
                </a:solidFill>
                <a:hlinkClick r:id="rId3"/>
              </a:rPr>
              <a:t>Pre</a:t>
            </a:r>
            <a:r>
              <a:rPr lang="el-GR" sz="2200" b="0" kern="1200" dirty="0">
                <a:solidFill>
                  <a:schemeClr val="tx1"/>
                </a:solidFill>
                <a:hlinkClick r:id="rId3"/>
              </a:rPr>
              <a:t>-</a:t>
            </a:r>
            <a:r>
              <a:rPr lang="en-US" sz="2200" b="0" kern="1200" dirty="0">
                <a:solidFill>
                  <a:schemeClr val="tx1"/>
                </a:solidFill>
                <a:hlinkClick r:id="rId3"/>
              </a:rPr>
              <a:t>primary School </a:t>
            </a:r>
            <a:r>
              <a:rPr lang="en-US" sz="2200" b="0" kern="1200" dirty="0" smtClean="0">
                <a:solidFill>
                  <a:schemeClr val="tx1"/>
                </a:solidFill>
                <a:hlinkClick r:id="rId3"/>
              </a:rPr>
              <a:t>Projects</a:t>
            </a:r>
            <a:r>
              <a:rPr lang="el-GR" sz="2200" b="0" kern="1200" dirty="0" smtClean="0">
                <a:solidFill>
                  <a:schemeClr val="tx1"/>
                </a:solidFill>
              </a:rPr>
              <a:t>, </a:t>
            </a:r>
            <a:r>
              <a:rPr lang="en-US" sz="2200" b="0" dirty="0" smtClean="0">
                <a:solidFill>
                  <a:schemeClr val="tx1"/>
                </a:solidFill>
                <a:hlinkClick r:id="rId4"/>
              </a:rPr>
              <a:t>Primary </a:t>
            </a:r>
            <a:r>
              <a:rPr lang="en-US" sz="2200" b="0" dirty="0">
                <a:solidFill>
                  <a:schemeClr val="tx1"/>
                </a:solidFill>
                <a:hlinkClick r:id="rId4"/>
              </a:rPr>
              <a:t>School </a:t>
            </a:r>
            <a:r>
              <a:rPr lang="en-US" sz="2200" b="0" dirty="0" smtClean="0">
                <a:solidFill>
                  <a:schemeClr val="tx1"/>
                </a:solidFill>
                <a:hlinkClick r:id="rId4"/>
              </a:rPr>
              <a:t>Projects</a:t>
            </a:r>
            <a:r>
              <a:rPr lang="el-GR" sz="2200" b="0" dirty="0" smtClean="0">
                <a:solidFill>
                  <a:schemeClr val="tx1"/>
                </a:solidFill>
              </a:rPr>
              <a:t>)</a:t>
            </a:r>
          </a:p>
          <a:p>
            <a:pPr marL="342900" indent="-342900" fontAlgn="base">
              <a:buFont typeface="Arial" pitchFamily="34" charset="0"/>
              <a:buChar char="•"/>
            </a:pPr>
            <a:r>
              <a:rPr lang="en-GB" b="0" dirty="0"/>
              <a:t>The FOSSBOT Project</a:t>
            </a:r>
            <a:endParaRPr lang="x-none" b="0" dirty="0"/>
          </a:p>
        </p:txBody>
      </p:sp>
      <p:pic>
        <p:nvPicPr>
          <p:cNvPr id="5" name="Google Shape;323;p24"/>
          <p:cNvPicPr preferRelativeResize="0"/>
          <p:nvPr/>
        </p:nvPicPr>
        <p:blipFill rotWithShape="1">
          <a:blip r:embed="rId5">
            <a:alphaModFix/>
          </a:blip>
          <a:srcRect/>
          <a:stretch/>
        </p:blipFill>
        <p:spPr>
          <a:xfrm>
            <a:off x="2746504" y="6064114"/>
            <a:ext cx="1691994" cy="455125"/>
          </a:xfrm>
          <a:prstGeom prst="rect">
            <a:avLst/>
          </a:prstGeom>
          <a:noFill/>
          <a:ln>
            <a:noFill/>
          </a:ln>
        </p:spPr>
      </p:pic>
    </p:spTree>
    <p:extLst>
      <p:ext uri="{BB962C8B-B14F-4D97-AF65-F5344CB8AC3E}">
        <p14:creationId xmlns:p14="http://schemas.microsoft.com/office/powerpoint/2010/main" val="209355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42F640-0002-4FED-A8C5-81B34A79CE64}"/>
              </a:ext>
            </a:extLst>
          </p:cNvPr>
          <p:cNvSpPr>
            <a:spLocks noGrp="1"/>
          </p:cNvSpPr>
          <p:nvPr>
            <p:ph type="title"/>
          </p:nvPr>
        </p:nvSpPr>
        <p:spPr/>
        <p:txBody>
          <a:bodyPr/>
          <a:lstStyle/>
          <a:p>
            <a:pPr marL="342720" lvl="0" indent="-338040" hangingPunct="1">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GB" sz="3200" b="1" dirty="0">
                <a:solidFill>
                  <a:prstClr val="white"/>
                </a:solidFill>
                <a:latin typeface="Arial" panose="020B0604020202020204" pitchFamily="34" charset="0"/>
                <a:ea typeface="Arial" pitchFamily="2"/>
                <a:cs typeface="Arial" panose="020B0604020202020204" pitchFamily="34" charset="0"/>
              </a:rPr>
              <a:t>The FOSSBOT Project</a:t>
            </a:r>
          </a:p>
        </p:txBody>
      </p:sp>
      <p:sp>
        <p:nvSpPr>
          <p:cNvPr id="3" name="Text Placeholder 2">
            <a:extLst>
              <a:ext uri="{FF2B5EF4-FFF2-40B4-BE49-F238E27FC236}">
                <a16:creationId xmlns="" xmlns:a16="http://schemas.microsoft.com/office/drawing/2014/main" id="{EC5724B6-C18A-4A98-8E2A-96BBDE8D2D69}"/>
              </a:ext>
            </a:extLst>
          </p:cNvPr>
          <p:cNvSpPr>
            <a:spLocks noGrp="1"/>
          </p:cNvSpPr>
          <p:nvPr>
            <p:ph type="body" sz="quarter" idx="10"/>
          </p:nvPr>
        </p:nvSpPr>
        <p:spPr>
          <a:xfrm>
            <a:off x="597502" y="1334194"/>
            <a:ext cx="10941947" cy="4594166"/>
          </a:xfrm>
        </p:spPr>
        <p:txBody>
          <a:bodyPr>
            <a:normAutofit lnSpcReduction="10000"/>
          </a:bodyPr>
          <a:lstStyle/>
          <a:p>
            <a:pPr fontAlgn="base"/>
            <a:r>
              <a:rPr lang="en-US" b="0" dirty="0"/>
              <a:t>An open design and software approach to develop a low cost solution for supporting STEAM education</a:t>
            </a:r>
          </a:p>
          <a:p>
            <a:pPr fontAlgn="base"/>
            <a:r>
              <a:rPr lang="en-US" b="0" dirty="0"/>
              <a:t>Three (or more) usage modes for all educational levels: nursery schools, primary and secondary schools and vocational training </a:t>
            </a:r>
            <a:r>
              <a:rPr lang="en-US" b="0" dirty="0" smtClean="0"/>
              <a:t>schools</a:t>
            </a:r>
          </a:p>
          <a:p>
            <a:pPr fontAlgn="base"/>
            <a:endParaRPr lang="en-US" b="0" dirty="0"/>
          </a:p>
          <a:p>
            <a:pPr fontAlgn="base"/>
            <a:r>
              <a:rPr lang="en-US" b="0" dirty="0"/>
              <a:t>It provides</a:t>
            </a:r>
          </a:p>
          <a:p>
            <a:pPr marL="342900" indent="-342900" fontAlgn="base">
              <a:buFont typeface="Arial" pitchFamily="34" charset="0"/>
              <a:buChar char="•"/>
            </a:pPr>
            <a:r>
              <a:rPr lang="en-US" b="0" dirty="0"/>
              <a:t>Designs and guidelines for 3d-printing the robot parts</a:t>
            </a:r>
          </a:p>
          <a:p>
            <a:pPr marL="342900" indent="-342900" fontAlgn="base">
              <a:buFont typeface="Arial" pitchFamily="34" charset="0"/>
              <a:buChar char="•"/>
            </a:pPr>
            <a:r>
              <a:rPr lang="en-US" b="0" dirty="0"/>
              <a:t>Simple assembly instructions for the electronics</a:t>
            </a:r>
          </a:p>
          <a:p>
            <a:pPr marL="342900" indent="-342900" fontAlgn="base">
              <a:buFont typeface="Arial" pitchFamily="34" charset="0"/>
              <a:buChar char="•"/>
            </a:pPr>
            <a:r>
              <a:rPr lang="en-US" b="0" dirty="0"/>
              <a:t>A manual for the operation of the software</a:t>
            </a:r>
          </a:p>
          <a:p>
            <a:pPr marL="342900" indent="-342900" fontAlgn="base">
              <a:buFont typeface="Arial" pitchFamily="34" charset="0"/>
              <a:buChar char="•"/>
            </a:pPr>
            <a:r>
              <a:rPr lang="en-US" b="0" dirty="0"/>
              <a:t>Educational activities at all levels (four courses in Moodle)</a:t>
            </a:r>
          </a:p>
          <a:p>
            <a:pPr marL="342900" indent="-342900" fontAlgn="base">
              <a:buFont typeface="Arial" pitchFamily="34" charset="0"/>
              <a:buChar char="•"/>
            </a:pPr>
            <a:r>
              <a:rPr lang="en-US" b="0" dirty="0"/>
              <a:t>Everything is available at </a:t>
            </a:r>
            <a:r>
              <a:rPr lang="en-US" b="0" dirty="0" err="1"/>
              <a:t>github</a:t>
            </a:r>
            <a:r>
              <a:rPr lang="en-US" b="0" dirty="0"/>
              <a:t> (</a:t>
            </a:r>
            <a:r>
              <a:rPr lang="en-US" b="0" dirty="0" err="1"/>
              <a:t>eellak</a:t>
            </a:r>
            <a:r>
              <a:rPr lang="en-US" b="0" dirty="0"/>
              <a:t>/</a:t>
            </a:r>
            <a:r>
              <a:rPr lang="en-US" b="0" dirty="0" err="1"/>
              <a:t>fossbot</a:t>
            </a:r>
            <a:r>
              <a:rPr lang="en-US" b="0" dirty="0"/>
              <a:t>)</a:t>
            </a:r>
          </a:p>
          <a:p>
            <a:pPr fontAlgn="base"/>
            <a:endParaRPr lang="en-GB" sz="2200" b="0" dirty="0" smtClean="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636" y="2933722"/>
            <a:ext cx="3341687"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oogle Shape;323;p24"/>
          <p:cNvPicPr preferRelativeResize="0"/>
          <p:nvPr/>
        </p:nvPicPr>
        <p:blipFill rotWithShape="1">
          <a:blip r:embed="rId3">
            <a:alphaModFix/>
          </a:blip>
          <a:srcRect/>
          <a:stretch/>
        </p:blipFill>
        <p:spPr>
          <a:xfrm>
            <a:off x="2746504" y="6064114"/>
            <a:ext cx="1691994" cy="455125"/>
          </a:xfrm>
          <a:prstGeom prst="rect">
            <a:avLst/>
          </a:prstGeom>
          <a:noFill/>
          <a:ln>
            <a:noFill/>
          </a:ln>
        </p:spPr>
      </p:pic>
    </p:spTree>
    <p:extLst>
      <p:ext uri="{BB962C8B-B14F-4D97-AF65-F5344CB8AC3E}">
        <p14:creationId xmlns:p14="http://schemas.microsoft.com/office/powerpoint/2010/main" val="194981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42F640-0002-4FED-A8C5-81B34A79CE64}"/>
              </a:ext>
            </a:extLst>
          </p:cNvPr>
          <p:cNvSpPr>
            <a:spLocks noGrp="1"/>
          </p:cNvSpPr>
          <p:nvPr>
            <p:ph type="title"/>
          </p:nvPr>
        </p:nvSpPr>
        <p:spPr/>
        <p:txBody>
          <a:bodyPr/>
          <a:lstStyle/>
          <a:p>
            <a:pPr marL="342720" lvl="0" indent="-338040" hangingPunct="1">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GB" sz="3200" b="1" dirty="0">
                <a:solidFill>
                  <a:prstClr val="white"/>
                </a:solidFill>
                <a:latin typeface="Arial" panose="020B0604020202020204" pitchFamily="34" charset="0"/>
                <a:ea typeface="Arial" pitchFamily="2"/>
                <a:cs typeface="Arial" panose="020B0604020202020204" pitchFamily="34" charset="0"/>
              </a:rPr>
              <a:t>The FOSSBOT Project</a:t>
            </a:r>
          </a:p>
        </p:txBody>
      </p:sp>
      <p:sp>
        <p:nvSpPr>
          <p:cNvPr id="3" name="Text Placeholder 2">
            <a:extLst>
              <a:ext uri="{FF2B5EF4-FFF2-40B4-BE49-F238E27FC236}">
                <a16:creationId xmlns="" xmlns:a16="http://schemas.microsoft.com/office/drawing/2014/main" id="{EC5724B6-C18A-4A98-8E2A-96BBDE8D2D69}"/>
              </a:ext>
            </a:extLst>
          </p:cNvPr>
          <p:cNvSpPr>
            <a:spLocks noGrp="1"/>
          </p:cNvSpPr>
          <p:nvPr>
            <p:ph type="body" sz="quarter" idx="10"/>
          </p:nvPr>
        </p:nvSpPr>
        <p:spPr>
          <a:xfrm>
            <a:off x="597502" y="1334194"/>
            <a:ext cx="10941947" cy="4594166"/>
          </a:xfrm>
        </p:spPr>
        <p:txBody>
          <a:bodyPr>
            <a:normAutofit/>
          </a:bodyPr>
          <a:lstStyle/>
          <a:p>
            <a:pPr fontAlgn="base"/>
            <a:endParaRPr lang="en-GB" sz="2200" b="0" dirty="0" smtClean="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123" y="321586"/>
            <a:ext cx="3670877" cy="27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oogle Shape;258;p20"/>
          <p:cNvGrpSpPr/>
          <p:nvPr/>
        </p:nvGrpSpPr>
        <p:grpSpPr>
          <a:xfrm>
            <a:off x="675325" y="1136572"/>
            <a:ext cx="2816239" cy="4584873"/>
            <a:chOff x="83500" y="948550"/>
            <a:chExt cx="2013613" cy="3246388"/>
          </a:xfrm>
        </p:grpSpPr>
        <p:grpSp>
          <p:nvGrpSpPr>
            <p:cNvPr id="8" name="Google Shape;259;p20"/>
            <p:cNvGrpSpPr/>
            <p:nvPr/>
          </p:nvGrpSpPr>
          <p:grpSpPr>
            <a:xfrm>
              <a:off x="83500" y="948550"/>
              <a:ext cx="2013600" cy="3246388"/>
              <a:chOff x="323575" y="948563"/>
              <a:chExt cx="2013600" cy="3246388"/>
            </a:xfrm>
          </p:grpSpPr>
          <p:grpSp>
            <p:nvGrpSpPr>
              <p:cNvPr id="10" name="Google Shape;260;p20"/>
              <p:cNvGrpSpPr/>
              <p:nvPr/>
            </p:nvGrpSpPr>
            <p:grpSpPr>
              <a:xfrm>
                <a:off x="323575" y="948563"/>
                <a:ext cx="2013600" cy="3246388"/>
                <a:chOff x="323575" y="948563"/>
                <a:chExt cx="2013600" cy="3246388"/>
              </a:xfrm>
            </p:grpSpPr>
            <p:sp>
              <p:nvSpPr>
                <p:cNvPr id="12" name="Google Shape;261;p20"/>
                <p:cNvSpPr/>
                <p:nvPr/>
              </p:nvSpPr>
              <p:spPr>
                <a:xfrm>
                  <a:off x="323575" y="1109150"/>
                  <a:ext cx="2013600" cy="3085800"/>
                </a:xfrm>
                <a:prstGeom prst="snip2DiagRect">
                  <a:avLst>
                    <a:gd name="adj1" fmla="val 0"/>
                    <a:gd name="adj2" fmla="val 16667"/>
                  </a:avLst>
                </a:prstGeom>
                <a:solidFill>
                  <a:srgbClr val="FFFFFF"/>
                </a:solidFill>
                <a:ln w="9525" cap="flat" cmpd="sng">
                  <a:solidFill>
                    <a:srgbClr val="1B0B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2;p20"/>
                <p:cNvSpPr txBox="1"/>
                <p:nvPr/>
              </p:nvSpPr>
              <p:spPr>
                <a:xfrm>
                  <a:off x="323575" y="948563"/>
                  <a:ext cx="1815300" cy="8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IE" sz="2800" b="1">
                      <a:solidFill>
                        <a:srgbClr val="1C4587"/>
                      </a:solidFill>
                      <a:latin typeface="Share Tech"/>
                      <a:ea typeface="Share Tech"/>
                      <a:cs typeface="Share Tech"/>
                      <a:sym typeface="Share Tech"/>
                    </a:rPr>
                    <a:t>kindergarten </a:t>
                  </a:r>
                  <a:endParaRPr sz="2800" b="1">
                    <a:solidFill>
                      <a:srgbClr val="1C4587"/>
                    </a:solidFill>
                    <a:latin typeface="Share Tech"/>
                    <a:ea typeface="Share Tech"/>
                    <a:cs typeface="Share Tech"/>
                    <a:sym typeface="Share Tech"/>
                  </a:endParaRPr>
                </a:p>
              </p:txBody>
            </p:sp>
          </p:grpSp>
          <p:pic>
            <p:nvPicPr>
              <p:cNvPr id="11" name="Google Shape;263;p20"/>
              <p:cNvPicPr preferRelativeResize="0"/>
              <p:nvPr/>
            </p:nvPicPr>
            <p:blipFill>
              <a:blip r:embed="rId3">
                <a:alphaModFix/>
              </a:blip>
              <a:stretch>
                <a:fillRect/>
              </a:stretch>
            </p:blipFill>
            <p:spPr>
              <a:xfrm>
                <a:off x="976376" y="3172966"/>
                <a:ext cx="687743" cy="708000"/>
              </a:xfrm>
              <a:prstGeom prst="rect">
                <a:avLst/>
              </a:prstGeom>
              <a:noFill/>
              <a:ln>
                <a:noFill/>
              </a:ln>
            </p:spPr>
          </p:pic>
        </p:grpSp>
        <p:sp>
          <p:nvSpPr>
            <p:cNvPr id="9" name="Google Shape;264;p20"/>
            <p:cNvSpPr txBox="1"/>
            <p:nvPr/>
          </p:nvSpPr>
          <p:spPr>
            <a:xfrm>
              <a:off x="83512" y="1632875"/>
              <a:ext cx="2013600" cy="1503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1C4587"/>
                </a:buClr>
                <a:buSzPts val="1800"/>
                <a:buChar char="●"/>
              </a:pPr>
              <a:r>
                <a:rPr lang="en-IE" sz="1800">
                  <a:solidFill>
                    <a:srgbClr val="1C4587"/>
                  </a:solidFill>
                </a:rPr>
                <a:t>Friendly UI: buttons </a:t>
              </a:r>
              <a:endParaRPr sz="1800">
                <a:solidFill>
                  <a:srgbClr val="1C4587"/>
                </a:solidFill>
              </a:endParaRPr>
            </a:p>
            <a:p>
              <a:pPr marL="457200" lvl="0" indent="-342900" algn="l" rtl="0">
                <a:spcBef>
                  <a:spcPts val="0"/>
                </a:spcBef>
                <a:spcAft>
                  <a:spcPts val="0"/>
                </a:spcAft>
                <a:buClr>
                  <a:srgbClr val="1C4587"/>
                </a:buClr>
                <a:buSzPts val="1800"/>
                <a:buChar char="●"/>
              </a:pPr>
              <a:r>
                <a:rPr lang="en-IE" sz="1800">
                  <a:solidFill>
                    <a:srgbClr val="1C4587"/>
                  </a:solidFill>
                </a:rPr>
                <a:t>Control using tablet or smartphone</a:t>
              </a:r>
              <a:endParaRPr sz="1800">
                <a:solidFill>
                  <a:srgbClr val="1C4587"/>
                </a:solidFill>
              </a:endParaRPr>
            </a:p>
            <a:p>
              <a:pPr marL="457200" lvl="0" indent="-342900" algn="l" rtl="0">
                <a:spcBef>
                  <a:spcPts val="0"/>
                </a:spcBef>
                <a:spcAft>
                  <a:spcPts val="0"/>
                </a:spcAft>
                <a:buClr>
                  <a:srgbClr val="1C4587"/>
                </a:buClr>
                <a:buSzPts val="1800"/>
                <a:buChar char="●"/>
              </a:pPr>
              <a:r>
                <a:rPr lang="en-IE" sz="1800">
                  <a:solidFill>
                    <a:srgbClr val="1C4587"/>
                  </a:solidFill>
                </a:rPr>
                <a:t>Expandable UI: new buttons that execute python or blockly scripts can be added</a:t>
              </a:r>
              <a:endParaRPr sz="1800">
                <a:solidFill>
                  <a:srgbClr val="1C4587"/>
                </a:solidFill>
              </a:endParaRPr>
            </a:p>
          </p:txBody>
        </p:sp>
      </p:grpSp>
      <p:grpSp>
        <p:nvGrpSpPr>
          <p:cNvPr id="14" name="Google Shape;308;p23"/>
          <p:cNvGrpSpPr/>
          <p:nvPr/>
        </p:nvGrpSpPr>
        <p:grpSpPr>
          <a:xfrm>
            <a:off x="3934896" y="1351971"/>
            <a:ext cx="2816100" cy="4366200"/>
            <a:chOff x="2292742" y="1028855"/>
            <a:chExt cx="2816100" cy="4366200"/>
          </a:xfrm>
        </p:grpSpPr>
        <p:grpSp>
          <p:nvGrpSpPr>
            <p:cNvPr id="15" name="Google Shape;309;p23"/>
            <p:cNvGrpSpPr/>
            <p:nvPr/>
          </p:nvGrpSpPr>
          <p:grpSpPr>
            <a:xfrm>
              <a:off x="2292742" y="1028855"/>
              <a:ext cx="2816100" cy="4366200"/>
              <a:chOff x="2292742" y="1028855"/>
              <a:chExt cx="2816100" cy="4366200"/>
            </a:xfrm>
          </p:grpSpPr>
          <p:grpSp>
            <p:nvGrpSpPr>
              <p:cNvPr id="17" name="Google Shape;310;p23"/>
              <p:cNvGrpSpPr/>
              <p:nvPr/>
            </p:nvGrpSpPr>
            <p:grpSpPr>
              <a:xfrm>
                <a:off x="2292742" y="1028855"/>
                <a:ext cx="2816100" cy="4366200"/>
                <a:chOff x="31692" y="1028868"/>
                <a:chExt cx="2816100" cy="4366200"/>
              </a:xfrm>
            </p:grpSpPr>
            <p:sp>
              <p:nvSpPr>
                <p:cNvPr id="19" name="Google Shape;311;p23"/>
                <p:cNvSpPr/>
                <p:nvPr/>
              </p:nvSpPr>
              <p:spPr>
                <a:xfrm>
                  <a:off x="31692" y="1028868"/>
                  <a:ext cx="2816100" cy="4366200"/>
                </a:xfrm>
                <a:prstGeom prst="snip2DiagRect">
                  <a:avLst>
                    <a:gd name="adj1" fmla="val 0"/>
                    <a:gd name="adj2" fmla="val 16667"/>
                  </a:avLst>
                </a:prstGeom>
                <a:solidFill>
                  <a:srgbClr val="FFFFFF"/>
                </a:solidFill>
                <a:ln w="9525" cap="flat" cmpd="sng">
                  <a:solidFill>
                    <a:srgbClr val="1B0B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2;p23"/>
                <p:cNvSpPr txBox="1"/>
                <p:nvPr/>
              </p:nvSpPr>
              <p:spPr>
                <a:xfrm>
                  <a:off x="323575" y="1143474"/>
                  <a:ext cx="2118602" cy="8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IE" sz="2800" b="1" dirty="0">
                      <a:solidFill>
                        <a:srgbClr val="1C4587"/>
                      </a:solidFill>
                      <a:latin typeface="Share Tech"/>
                      <a:ea typeface="Share Tech"/>
                      <a:cs typeface="Share Tech"/>
                      <a:sym typeface="Share Tech"/>
                    </a:rPr>
                    <a:t>Elementary school </a:t>
                  </a:r>
                  <a:endParaRPr sz="2800" b="1" dirty="0">
                    <a:solidFill>
                      <a:srgbClr val="1C4587"/>
                    </a:solidFill>
                    <a:latin typeface="Share Tech"/>
                    <a:ea typeface="Share Tech"/>
                    <a:cs typeface="Share Tech"/>
                    <a:sym typeface="Share Tech"/>
                  </a:endParaRPr>
                </a:p>
              </p:txBody>
            </p:sp>
          </p:grpSp>
          <p:pic>
            <p:nvPicPr>
              <p:cNvPr id="18" name="Google Shape;313;p23"/>
              <p:cNvPicPr preferRelativeResize="0"/>
              <p:nvPr/>
            </p:nvPicPr>
            <p:blipFill>
              <a:blip r:embed="rId4">
                <a:alphaModFix/>
              </a:blip>
              <a:stretch>
                <a:fillRect/>
              </a:stretch>
            </p:blipFill>
            <p:spPr>
              <a:xfrm>
                <a:off x="3076175" y="3909635"/>
                <a:ext cx="1249225" cy="1046325"/>
              </a:xfrm>
              <a:prstGeom prst="rect">
                <a:avLst/>
              </a:prstGeom>
              <a:noFill/>
              <a:ln>
                <a:noFill/>
              </a:ln>
            </p:spPr>
          </p:pic>
        </p:grpSp>
        <p:sp>
          <p:nvSpPr>
            <p:cNvPr id="16" name="Google Shape;314;p23"/>
            <p:cNvSpPr txBox="1"/>
            <p:nvPr/>
          </p:nvSpPr>
          <p:spPr>
            <a:xfrm>
              <a:off x="2292742" y="2002301"/>
              <a:ext cx="2816100" cy="1939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1C4587"/>
                </a:buClr>
                <a:buSzPts val="1800"/>
                <a:buChar char="●"/>
              </a:pPr>
              <a:r>
                <a:rPr lang="en-IE" sz="1800" dirty="0">
                  <a:solidFill>
                    <a:srgbClr val="1C4587"/>
                  </a:solidFill>
                </a:rPr>
                <a:t>Custom UI with code blocks for the </a:t>
              </a:r>
              <a:r>
                <a:rPr lang="en-IE" sz="1800" dirty="0" err="1">
                  <a:solidFill>
                    <a:srgbClr val="1C4587"/>
                  </a:solidFill>
                </a:rPr>
                <a:t>Fossbot</a:t>
              </a:r>
              <a:endParaRPr sz="1800" dirty="0">
                <a:solidFill>
                  <a:srgbClr val="1C4587"/>
                </a:solidFill>
              </a:endParaRPr>
            </a:p>
            <a:p>
              <a:pPr marL="0" lvl="0" indent="0" algn="l" rtl="0">
                <a:spcBef>
                  <a:spcPts val="0"/>
                </a:spcBef>
                <a:spcAft>
                  <a:spcPts val="0"/>
                </a:spcAft>
                <a:buNone/>
              </a:pPr>
              <a:endParaRPr sz="1200" dirty="0">
                <a:solidFill>
                  <a:srgbClr val="1C4587"/>
                </a:solidFill>
              </a:endParaRPr>
            </a:p>
            <a:p>
              <a:pPr marL="0" lvl="0" indent="0" algn="l" rtl="0">
                <a:spcBef>
                  <a:spcPts val="0"/>
                </a:spcBef>
                <a:spcAft>
                  <a:spcPts val="0"/>
                </a:spcAft>
                <a:buNone/>
              </a:pPr>
              <a:endParaRPr sz="1200" dirty="0">
                <a:solidFill>
                  <a:srgbClr val="1C4587"/>
                </a:solidFill>
              </a:endParaRPr>
            </a:p>
            <a:p>
              <a:pPr marL="0" lvl="0" indent="0" algn="l" rtl="0">
                <a:spcBef>
                  <a:spcPts val="0"/>
                </a:spcBef>
                <a:spcAft>
                  <a:spcPts val="0"/>
                </a:spcAft>
                <a:buNone/>
              </a:pPr>
              <a:endParaRPr sz="1200" dirty="0">
                <a:solidFill>
                  <a:srgbClr val="1C4587"/>
                </a:solidFill>
              </a:endParaRPr>
            </a:p>
            <a:p>
              <a:pPr marL="0" lvl="0" indent="0" algn="l" rtl="0">
                <a:spcBef>
                  <a:spcPts val="0"/>
                </a:spcBef>
                <a:spcAft>
                  <a:spcPts val="0"/>
                </a:spcAft>
                <a:buNone/>
              </a:pPr>
              <a:endParaRPr sz="1200" dirty="0">
                <a:solidFill>
                  <a:srgbClr val="1C4587"/>
                </a:solidFill>
              </a:endParaRPr>
            </a:p>
            <a:p>
              <a:pPr marL="0" lvl="0" indent="0" algn="l" rtl="0">
                <a:spcBef>
                  <a:spcPts val="0"/>
                </a:spcBef>
                <a:spcAft>
                  <a:spcPts val="0"/>
                </a:spcAft>
                <a:buNone/>
              </a:pPr>
              <a:endParaRPr sz="1200" dirty="0">
                <a:solidFill>
                  <a:srgbClr val="1C4587"/>
                </a:solidFill>
              </a:endParaRPr>
            </a:p>
          </p:txBody>
        </p:sp>
      </p:gr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250" y="2678395"/>
            <a:ext cx="3571875"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Google Shape;323;p24"/>
          <p:cNvPicPr preferRelativeResize="0"/>
          <p:nvPr/>
        </p:nvPicPr>
        <p:blipFill rotWithShape="1">
          <a:blip r:embed="rId6">
            <a:alphaModFix/>
          </a:blip>
          <a:srcRect/>
          <a:stretch/>
        </p:blipFill>
        <p:spPr>
          <a:xfrm>
            <a:off x="2746504" y="6064114"/>
            <a:ext cx="1691994" cy="455125"/>
          </a:xfrm>
          <a:prstGeom prst="rect">
            <a:avLst/>
          </a:prstGeom>
          <a:noFill/>
          <a:ln>
            <a:noFill/>
          </a:ln>
        </p:spPr>
      </p:pic>
    </p:spTree>
    <p:extLst>
      <p:ext uri="{BB962C8B-B14F-4D97-AF65-F5344CB8AC3E}">
        <p14:creationId xmlns:p14="http://schemas.microsoft.com/office/powerpoint/2010/main" val="4040664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42F640-0002-4FED-A8C5-81B34A79CE64}"/>
              </a:ext>
            </a:extLst>
          </p:cNvPr>
          <p:cNvSpPr>
            <a:spLocks noGrp="1"/>
          </p:cNvSpPr>
          <p:nvPr>
            <p:ph type="title"/>
          </p:nvPr>
        </p:nvSpPr>
        <p:spPr/>
        <p:txBody>
          <a:bodyPr/>
          <a:lstStyle/>
          <a:p>
            <a:pPr marL="342720" lvl="0" indent="-338040" hangingPunct="1">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GB" sz="3200" b="1" dirty="0">
                <a:solidFill>
                  <a:prstClr val="white"/>
                </a:solidFill>
                <a:latin typeface="Arial" panose="020B0604020202020204" pitchFamily="34" charset="0"/>
                <a:ea typeface="Arial" pitchFamily="2"/>
                <a:cs typeface="Arial" panose="020B0604020202020204" pitchFamily="34" charset="0"/>
              </a:rPr>
              <a:t>Open Robotics Competition</a:t>
            </a:r>
            <a:endParaRPr lang="en-IE" sz="3200" b="1" dirty="0">
              <a:solidFill>
                <a:prstClr val="white"/>
              </a:solidFill>
              <a:latin typeface="Arial" panose="020B0604020202020204" pitchFamily="34" charset="0"/>
              <a:ea typeface="Arial" pitchFamily="2"/>
              <a:cs typeface="Arial" panose="020B0604020202020204" pitchFamily="34" charset="0"/>
            </a:endParaRPr>
          </a:p>
        </p:txBody>
      </p:sp>
      <p:sp>
        <p:nvSpPr>
          <p:cNvPr id="3" name="Text Placeholder 2">
            <a:extLst>
              <a:ext uri="{FF2B5EF4-FFF2-40B4-BE49-F238E27FC236}">
                <a16:creationId xmlns="" xmlns:a16="http://schemas.microsoft.com/office/drawing/2014/main" id="{EC5724B6-C18A-4A98-8E2A-96BBDE8D2D69}"/>
              </a:ext>
            </a:extLst>
          </p:cNvPr>
          <p:cNvSpPr>
            <a:spLocks noGrp="1"/>
          </p:cNvSpPr>
          <p:nvPr>
            <p:ph type="body" sz="quarter" idx="10"/>
          </p:nvPr>
        </p:nvSpPr>
        <p:spPr>
          <a:xfrm>
            <a:off x="597502" y="1334194"/>
            <a:ext cx="10941947" cy="4594166"/>
          </a:xfrm>
        </p:spPr>
        <p:txBody>
          <a:bodyPr>
            <a:normAutofit/>
          </a:bodyPr>
          <a:lstStyle/>
          <a:p>
            <a:pPr fontAlgn="base"/>
            <a:r>
              <a:rPr lang="en-US" sz="2000" b="0" dirty="0" smtClean="0"/>
              <a:t>Sensitivity and tendency to </a:t>
            </a:r>
            <a:r>
              <a:rPr lang="en-US" sz="2000" b="0" dirty="0"/>
              <a:t>engage children and teachers with issues related to </a:t>
            </a:r>
            <a:endParaRPr lang="en-US" sz="2000" b="0" dirty="0" smtClean="0"/>
          </a:p>
          <a:p>
            <a:pPr marL="342900" indent="-342900" fontAlgn="base">
              <a:buFont typeface="Arial" pitchFamily="34" charset="0"/>
              <a:buChar char="•"/>
            </a:pPr>
            <a:r>
              <a:rPr lang="en-US" sz="2000" b="0" dirty="0" smtClean="0"/>
              <a:t>the </a:t>
            </a:r>
            <a:r>
              <a:rPr lang="en-US" sz="2000" b="0" dirty="0"/>
              <a:t>environment, </a:t>
            </a:r>
            <a:endParaRPr lang="en-US" sz="2000" b="0" dirty="0" smtClean="0"/>
          </a:p>
          <a:p>
            <a:pPr marL="342900" indent="-342900" fontAlgn="base">
              <a:buFont typeface="Arial" pitchFamily="34" charset="0"/>
              <a:buChar char="•"/>
            </a:pPr>
            <a:r>
              <a:rPr lang="en-US" sz="2000" b="0" dirty="0" smtClean="0"/>
              <a:t>climate </a:t>
            </a:r>
            <a:r>
              <a:rPr lang="en-US" sz="2000" b="0" dirty="0"/>
              <a:t>change, </a:t>
            </a:r>
            <a:endParaRPr lang="en-US" sz="2000" b="0" dirty="0" smtClean="0"/>
          </a:p>
          <a:p>
            <a:pPr marL="342900" indent="-342900" fontAlgn="base">
              <a:buFont typeface="Arial" pitchFamily="34" charset="0"/>
              <a:buChar char="•"/>
            </a:pPr>
            <a:r>
              <a:rPr lang="en-US" sz="2000" b="0" dirty="0" smtClean="0"/>
              <a:t>green </a:t>
            </a:r>
            <a:r>
              <a:rPr lang="en-US" sz="2000" b="0" dirty="0"/>
              <a:t>transition, </a:t>
            </a:r>
            <a:endParaRPr lang="en-US" sz="2000" b="0" dirty="0" smtClean="0"/>
          </a:p>
          <a:p>
            <a:pPr marL="342900" indent="-342900" fontAlgn="base">
              <a:buFont typeface="Arial" pitchFamily="34" charset="0"/>
              <a:buChar char="•"/>
            </a:pPr>
            <a:r>
              <a:rPr lang="en-US" sz="2000" b="0" dirty="0" smtClean="0"/>
              <a:t>green </a:t>
            </a:r>
            <a:r>
              <a:rPr lang="en-US" sz="2000" b="0" dirty="0"/>
              <a:t>development and </a:t>
            </a:r>
            <a:endParaRPr lang="en-US" sz="2000" b="0" dirty="0" smtClean="0"/>
          </a:p>
          <a:p>
            <a:pPr marL="342900" indent="-342900" fontAlgn="base">
              <a:buFont typeface="Arial" pitchFamily="34" charset="0"/>
              <a:buChar char="•"/>
            </a:pPr>
            <a:r>
              <a:rPr lang="en-US" sz="2000" b="0" dirty="0" smtClean="0"/>
              <a:t>proposals </a:t>
            </a:r>
            <a:r>
              <a:rPr lang="en-US" sz="2000" b="0" dirty="0"/>
              <a:t>for solutions to real everyday problems</a:t>
            </a:r>
            <a:r>
              <a:rPr lang="en-US" sz="2000" b="0" dirty="0" smtClean="0"/>
              <a:t>.</a:t>
            </a:r>
          </a:p>
          <a:p>
            <a:pPr fontAlgn="base"/>
            <a:endParaRPr lang="en-GB" sz="2000" b="0" dirty="0"/>
          </a:p>
          <a:p>
            <a:pPr marL="342900" indent="-342900" fontAlgn="base">
              <a:buFont typeface="Arial" pitchFamily="34" charset="0"/>
              <a:buChar char="•"/>
            </a:pPr>
            <a:endParaRPr lang="en-US" sz="2000" b="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380" y="1752334"/>
            <a:ext cx="3682711" cy="1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68" y="3837709"/>
            <a:ext cx="4168853" cy="22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380" y="3716447"/>
            <a:ext cx="3850697" cy="210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oogle Shape;323;p24"/>
          <p:cNvPicPr preferRelativeResize="0"/>
          <p:nvPr/>
        </p:nvPicPr>
        <p:blipFill rotWithShape="1">
          <a:blip r:embed="rId5">
            <a:alphaModFix/>
          </a:blip>
          <a:srcRect/>
          <a:stretch/>
        </p:blipFill>
        <p:spPr>
          <a:xfrm>
            <a:off x="2746504" y="6064114"/>
            <a:ext cx="1691994" cy="455125"/>
          </a:xfrm>
          <a:prstGeom prst="rect">
            <a:avLst/>
          </a:prstGeom>
          <a:noFill/>
          <a:ln>
            <a:noFill/>
          </a:ln>
        </p:spPr>
      </p:pic>
    </p:spTree>
    <p:extLst>
      <p:ext uri="{BB962C8B-B14F-4D97-AF65-F5344CB8AC3E}">
        <p14:creationId xmlns:p14="http://schemas.microsoft.com/office/powerpoint/2010/main" val="2327505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42F640-0002-4FED-A8C5-81B34A79CE64}"/>
              </a:ext>
            </a:extLst>
          </p:cNvPr>
          <p:cNvSpPr>
            <a:spLocks noGrp="1"/>
          </p:cNvSpPr>
          <p:nvPr>
            <p:ph type="title"/>
          </p:nvPr>
        </p:nvSpPr>
        <p:spPr/>
        <p:txBody>
          <a:bodyPr/>
          <a:lstStyle/>
          <a:p>
            <a:pPr marL="342720" lvl="0" indent="-338040" hangingPunct="1">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GB" sz="3200" b="1" dirty="0">
                <a:solidFill>
                  <a:prstClr val="white"/>
                </a:solidFill>
                <a:latin typeface="Arial" panose="020B0604020202020204" pitchFamily="34" charset="0"/>
                <a:ea typeface="Arial" pitchFamily="2"/>
                <a:cs typeface="Arial" panose="020B0604020202020204" pitchFamily="34" charset="0"/>
              </a:rPr>
              <a:t>Open Robotics Competition</a:t>
            </a:r>
            <a:endParaRPr lang="en-IE" sz="3200" b="1" dirty="0">
              <a:solidFill>
                <a:prstClr val="white"/>
              </a:solidFill>
              <a:latin typeface="Arial" panose="020B0604020202020204" pitchFamily="34" charset="0"/>
              <a:ea typeface="Arial" pitchFamily="2"/>
              <a:cs typeface="Arial" panose="020B0604020202020204" pitchFamily="34" charset="0"/>
            </a:endParaRPr>
          </a:p>
        </p:txBody>
      </p:sp>
      <p:sp>
        <p:nvSpPr>
          <p:cNvPr id="3" name="Text Placeholder 2">
            <a:extLst>
              <a:ext uri="{FF2B5EF4-FFF2-40B4-BE49-F238E27FC236}">
                <a16:creationId xmlns="" xmlns:a16="http://schemas.microsoft.com/office/drawing/2014/main" id="{EC5724B6-C18A-4A98-8E2A-96BBDE8D2D69}"/>
              </a:ext>
            </a:extLst>
          </p:cNvPr>
          <p:cNvSpPr>
            <a:spLocks noGrp="1"/>
          </p:cNvSpPr>
          <p:nvPr>
            <p:ph type="body" sz="quarter" idx="10"/>
          </p:nvPr>
        </p:nvSpPr>
        <p:spPr>
          <a:xfrm>
            <a:off x="597502" y="1334194"/>
            <a:ext cx="10941947" cy="4594166"/>
          </a:xfrm>
        </p:spPr>
        <p:txBody>
          <a:bodyPr>
            <a:normAutofit lnSpcReduction="10000"/>
          </a:bodyPr>
          <a:lstStyle/>
          <a:p>
            <a:pPr fontAlgn="base"/>
            <a:r>
              <a:rPr lang="en-US" sz="2000" b="0" dirty="0"/>
              <a:t>Provides an opportunity for organizers, sponsors, educators and policy makers to discuss the role and prospects of STEAM education currently occupying the international educational community such as: </a:t>
            </a:r>
          </a:p>
          <a:p>
            <a:pPr marL="342900" indent="-342900" fontAlgn="base">
              <a:buFont typeface="Arial" pitchFamily="34" charset="0"/>
              <a:buChar char="•"/>
            </a:pPr>
            <a:r>
              <a:rPr lang="en-US" sz="2000" b="0" dirty="0"/>
              <a:t>How can technology support the teaching of STEM and non-STEM subjects</a:t>
            </a:r>
          </a:p>
          <a:p>
            <a:pPr marL="342900" indent="-342900" fontAlgn="base">
              <a:buFont typeface="Arial" pitchFamily="34" charset="0"/>
              <a:buChar char="•"/>
            </a:pPr>
            <a:r>
              <a:rPr lang="en-US" sz="2000" b="0" dirty="0"/>
              <a:t>How to reduce the gender gap in STEM fields</a:t>
            </a:r>
          </a:p>
          <a:p>
            <a:pPr marL="342900" indent="-342900" fontAlgn="base">
              <a:buFont typeface="Arial" pitchFamily="34" charset="0"/>
              <a:buChar char="•"/>
            </a:pPr>
            <a:r>
              <a:rPr lang="en-US" sz="2000" b="0" dirty="0"/>
              <a:t> What is the role of schools in the Green Transition</a:t>
            </a:r>
          </a:p>
          <a:p>
            <a:pPr marL="342900" indent="-342900" fontAlgn="base">
              <a:buFont typeface="Arial" pitchFamily="34" charset="0"/>
              <a:buChar char="•"/>
            </a:pPr>
            <a:r>
              <a:rPr lang="en-US" sz="2000" b="0" dirty="0"/>
              <a:t>What are the key elements to ensure that all students have equal opportunities to learn STEM</a:t>
            </a:r>
          </a:p>
          <a:p>
            <a:pPr marL="342900" indent="-342900" fontAlgn="base">
              <a:buFont typeface="Arial" pitchFamily="34" charset="0"/>
              <a:buChar char="•"/>
            </a:pPr>
            <a:r>
              <a:rPr lang="en-US" sz="2000" b="0" dirty="0"/>
              <a:t>How can teachers use real-world situations to teach STEM</a:t>
            </a:r>
          </a:p>
          <a:p>
            <a:pPr marL="342900" indent="-342900" fontAlgn="base">
              <a:buFont typeface="Arial" pitchFamily="34" charset="0"/>
              <a:buChar char="•"/>
            </a:pPr>
            <a:r>
              <a:rPr lang="en-US" sz="2000" b="0" dirty="0"/>
              <a:t>What are the latest trends in STEM training</a:t>
            </a:r>
          </a:p>
          <a:p>
            <a:pPr marL="342900" indent="-342900" fontAlgn="base">
              <a:buFont typeface="Arial" pitchFamily="34" charset="0"/>
              <a:buChar char="•"/>
            </a:pPr>
            <a:r>
              <a:rPr lang="en-US" sz="2000" b="0" dirty="0"/>
              <a:t>What are the steps required to promote STEM training outdoors</a:t>
            </a:r>
          </a:p>
          <a:p>
            <a:pPr marL="342900" indent="-342900" fontAlgn="base">
              <a:buFont typeface="Arial" pitchFamily="34" charset="0"/>
              <a:buChar char="•"/>
            </a:pPr>
            <a:r>
              <a:rPr lang="en-US" sz="2000" b="0" dirty="0"/>
              <a:t>What are the needs in teacher education for STEM exploration especially with younger students- The introduction of STEAM at early stages</a:t>
            </a:r>
            <a:endParaRPr lang="en-GB" sz="2000" b="0" dirty="0"/>
          </a:p>
          <a:p>
            <a:pPr marL="342900" indent="-342900" fontAlgn="base">
              <a:buFont typeface="Arial" pitchFamily="34" charset="0"/>
              <a:buChar char="•"/>
            </a:pPr>
            <a:endParaRPr lang="en-US" sz="2000" b="0" dirty="0">
              <a:solidFill>
                <a:schemeClr val="tx1"/>
              </a:solidFill>
            </a:endParaRPr>
          </a:p>
        </p:txBody>
      </p:sp>
      <p:pic>
        <p:nvPicPr>
          <p:cNvPr id="8" name="Google Shape;323;p24"/>
          <p:cNvPicPr preferRelativeResize="0"/>
          <p:nvPr/>
        </p:nvPicPr>
        <p:blipFill rotWithShape="1">
          <a:blip r:embed="rId2">
            <a:alphaModFix/>
          </a:blip>
          <a:srcRect/>
          <a:stretch/>
        </p:blipFill>
        <p:spPr>
          <a:xfrm>
            <a:off x="2746504" y="6064114"/>
            <a:ext cx="1691994" cy="455125"/>
          </a:xfrm>
          <a:prstGeom prst="rect">
            <a:avLst/>
          </a:prstGeom>
          <a:noFill/>
          <a:ln>
            <a:noFill/>
          </a:ln>
        </p:spPr>
      </p:pic>
    </p:spTree>
    <p:extLst>
      <p:ext uri="{BB962C8B-B14F-4D97-AF65-F5344CB8AC3E}">
        <p14:creationId xmlns:p14="http://schemas.microsoft.com/office/powerpoint/2010/main" val="91289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42F640-0002-4FED-A8C5-81B34A79CE64}"/>
              </a:ext>
            </a:extLst>
          </p:cNvPr>
          <p:cNvSpPr>
            <a:spLocks noGrp="1"/>
          </p:cNvSpPr>
          <p:nvPr>
            <p:ph type="title"/>
          </p:nvPr>
        </p:nvSpPr>
        <p:spPr/>
        <p:txBody>
          <a:bodyPr/>
          <a:lstStyle/>
          <a:p>
            <a:pPr marL="342720" lvl="0" indent="-338040" hangingPunct="1">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a:pPr>
            <a:r>
              <a:rPr lang="en-GB" sz="3200" b="1" dirty="0" smtClean="0">
                <a:solidFill>
                  <a:prstClr val="white"/>
                </a:solidFill>
                <a:latin typeface="Arial" panose="020B0604020202020204" pitchFamily="34" charset="0"/>
                <a:ea typeface="Arial" pitchFamily="2"/>
                <a:cs typeface="Arial" panose="020B0604020202020204" pitchFamily="34" charset="0"/>
              </a:rPr>
              <a:t>Conclusion</a:t>
            </a:r>
            <a:endParaRPr lang="en-IE" sz="3200" b="1" dirty="0">
              <a:solidFill>
                <a:prstClr val="white"/>
              </a:solidFill>
              <a:latin typeface="Arial" panose="020B0604020202020204" pitchFamily="34" charset="0"/>
              <a:ea typeface="Arial" pitchFamily="2"/>
              <a:cs typeface="Arial" panose="020B0604020202020204" pitchFamily="34" charset="0"/>
            </a:endParaRPr>
          </a:p>
        </p:txBody>
      </p:sp>
      <p:sp>
        <p:nvSpPr>
          <p:cNvPr id="3" name="Text Placeholder 2">
            <a:extLst>
              <a:ext uri="{FF2B5EF4-FFF2-40B4-BE49-F238E27FC236}">
                <a16:creationId xmlns="" xmlns:a16="http://schemas.microsoft.com/office/drawing/2014/main" id="{EC5724B6-C18A-4A98-8E2A-96BBDE8D2D69}"/>
              </a:ext>
            </a:extLst>
          </p:cNvPr>
          <p:cNvSpPr>
            <a:spLocks noGrp="1"/>
          </p:cNvSpPr>
          <p:nvPr>
            <p:ph type="body" sz="quarter" idx="10"/>
          </p:nvPr>
        </p:nvSpPr>
        <p:spPr>
          <a:xfrm>
            <a:off x="597502" y="1334194"/>
            <a:ext cx="10941947" cy="4594166"/>
          </a:xfrm>
        </p:spPr>
        <p:txBody>
          <a:bodyPr>
            <a:noAutofit/>
          </a:bodyPr>
          <a:lstStyle/>
          <a:p>
            <a:pPr marL="285750" indent="-285750" fontAlgn="base">
              <a:buFont typeface="Arial" pitchFamily="34" charset="0"/>
              <a:buChar char="•"/>
            </a:pPr>
            <a:r>
              <a:rPr lang="en-US" sz="1900" b="0" dirty="0"/>
              <a:t>Bringing together a cohort of experts in the field STEAM in Early Childhood Education to explore the ways STEAM can be integrated into early childhood curricula, highlighting recent research, actions, programs and innovations in the field, and to investigate implications for both practice and policy.</a:t>
            </a:r>
          </a:p>
          <a:p>
            <a:pPr marL="285750" indent="-285750" fontAlgn="base">
              <a:buFont typeface="Arial" pitchFamily="34" charset="0"/>
              <a:buChar char="•"/>
            </a:pPr>
            <a:r>
              <a:rPr lang="en-US" sz="1900" b="0" dirty="0"/>
              <a:t>Setting the scene we can look  beyond the classroom, school, curricula and discuss how </a:t>
            </a:r>
            <a:r>
              <a:rPr lang="en-US" sz="1900" b="0" dirty="0" smtClean="0"/>
              <a:t>teachers can support STEM </a:t>
            </a:r>
            <a:r>
              <a:rPr lang="en-US" sz="1900" b="0" dirty="0"/>
              <a:t>learning </a:t>
            </a:r>
            <a:r>
              <a:rPr lang="en-US" sz="1900" b="0" dirty="0" smtClean="0"/>
              <a:t>in </a:t>
            </a:r>
            <a:r>
              <a:rPr lang="en-US" sz="1900" b="0" dirty="0"/>
              <a:t>museums, nature-based learning outdoors, </a:t>
            </a:r>
            <a:r>
              <a:rPr lang="en-US" sz="1900" b="0" dirty="0" smtClean="0"/>
              <a:t>after-school programs etc.</a:t>
            </a:r>
            <a:endParaRPr lang="en-US" sz="1900" b="0" dirty="0"/>
          </a:p>
          <a:p>
            <a:pPr marL="285750" indent="-285750" fontAlgn="base">
              <a:buFont typeface="Arial" pitchFamily="34" charset="0"/>
              <a:buChar char="•"/>
            </a:pPr>
            <a:r>
              <a:rPr lang="en-US" sz="1900" b="0" dirty="0"/>
              <a:t>To mention challenges and opportunities based on the argument that high-quality STEAM education needs to start early and  that early childhood education must include science, technology, engineering, and mathematics in developmentally appropriate ways based on the latest research, theories and initiatives.</a:t>
            </a:r>
          </a:p>
          <a:p>
            <a:pPr marL="285750" indent="-285750" fontAlgn="base">
              <a:buFont typeface="Arial" pitchFamily="34" charset="0"/>
              <a:buChar char="•"/>
            </a:pPr>
            <a:r>
              <a:rPr lang="en-US" sz="1900" b="0" dirty="0"/>
              <a:t>To discuss solutions and best practices on “What are the needs in teacher training to explore STEM with the younger students” as a) it teaches the importance of making connections and helps to build these skills, b) children brains are primed to take in new information and c) because </a:t>
            </a:r>
            <a:r>
              <a:rPr lang="en-US" sz="1900" b="0" dirty="0" err="1"/>
              <a:t>maths</a:t>
            </a:r>
            <a:r>
              <a:rPr lang="en-US" sz="1900" b="0" dirty="0"/>
              <a:t> and science are often two subjects that give kids much trouble later in their school life</a:t>
            </a:r>
          </a:p>
        </p:txBody>
      </p:sp>
      <p:pic>
        <p:nvPicPr>
          <p:cNvPr id="8" name="Google Shape;323;p24"/>
          <p:cNvPicPr preferRelativeResize="0"/>
          <p:nvPr/>
        </p:nvPicPr>
        <p:blipFill rotWithShape="1">
          <a:blip r:embed="rId2">
            <a:alphaModFix/>
          </a:blip>
          <a:srcRect/>
          <a:stretch/>
        </p:blipFill>
        <p:spPr>
          <a:xfrm>
            <a:off x="2746504" y="6064114"/>
            <a:ext cx="1691994" cy="455125"/>
          </a:xfrm>
          <a:prstGeom prst="rect">
            <a:avLst/>
          </a:prstGeom>
          <a:noFill/>
          <a:ln>
            <a:noFill/>
          </a:ln>
        </p:spPr>
      </p:pic>
    </p:spTree>
    <p:extLst>
      <p:ext uri="{BB962C8B-B14F-4D97-AF65-F5344CB8AC3E}">
        <p14:creationId xmlns:p14="http://schemas.microsoft.com/office/powerpoint/2010/main" val="2553575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5826</TotalTime>
  <Words>997</Words>
  <Application>Microsoft Office PowerPoint</Application>
  <PresentationFormat>Προσαρμογή</PresentationFormat>
  <Paragraphs>83</Paragraphs>
  <Slides>10</Slides>
  <Notes>2</Notes>
  <HiddenSlides>0</HiddenSlides>
  <MMClips>0</MMClips>
  <ScaleCrop>false</ScaleCrop>
  <HeadingPairs>
    <vt:vector size="4" baseType="variant">
      <vt:variant>
        <vt:lpstr>Θέμα</vt:lpstr>
      </vt:variant>
      <vt:variant>
        <vt:i4>2</vt:i4>
      </vt:variant>
      <vt:variant>
        <vt:lpstr>Τίτλοι διαφανειών</vt:lpstr>
      </vt:variant>
      <vt:variant>
        <vt:i4>10</vt:i4>
      </vt:variant>
    </vt:vector>
  </HeadingPairs>
  <TitlesOfParts>
    <vt:vector size="12" baseType="lpstr">
      <vt:lpstr>1_Default</vt:lpstr>
      <vt:lpstr>Text slides</vt:lpstr>
      <vt:lpstr>Παρουσίαση του PowerPoint</vt:lpstr>
      <vt:lpstr>GFOSS </vt:lpstr>
      <vt:lpstr>GFOSS </vt:lpstr>
      <vt:lpstr>Actions Related to Early STEAM</vt:lpstr>
      <vt:lpstr>The FOSSBOT Project</vt:lpstr>
      <vt:lpstr>The FOSSBOT Project</vt:lpstr>
      <vt:lpstr>Open Robotics Competition</vt:lpstr>
      <vt:lpstr>Open Robotics Competition</vt:lpstr>
      <vt:lpstr>Conclusion</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Noëlle Billon</dc:creator>
  <cp:lastModifiedBy>Takis Angelopoulos</cp:lastModifiedBy>
  <cp:revision>170</cp:revision>
  <dcterms:created xsi:type="dcterms:W3CDTF">2019-12-06T12:21:02Z</dcterms:created>
  <dcterms:modified xsi:type="dcterms:W3CDTF">2022-06-24T11:23:39Z</dcterms:modified>
</cp:coreProperties>
</file>