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3809087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EC51C7E-A5DF-4238-80C3-30210922BD5E}" type="datetimeFigureOut">
              <a:rPr lang="el-GR" smtClean="0"/>
              <a:t>31/5/2018</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436043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572737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smtClean="0"/>
              <a:t>Στυλ κύριου τίτλου</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548809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14656259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C51C7E-A5DF-4238-80C3-30210922BD5E}" type="datetimeFigureOut">
              <a:rPr lang="el-GR" smtClean="0"/>
              <a:t>31/5/2018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729267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EC51C7E-A5DF-4238-80C3-30210922BD5E}" type="datetimeFigureOut">
              <a:rPr lang="el-GR" smtClean="0"/>
              <a:t>31/5/2018</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45128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1757834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2186436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3009708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EC51C7E-A5DF-4238-80C3-30210922BD5E}" type="datetimeFigureOut">
              <a:rPr lang="el-GR" smtClean="0"/>
              <a:t>31/5/2018</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402803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EC51C7E-A5DF-4238-80C3-30210922BD5E}" type="datetimeFigureOut">
              <a:rPr lang="el-GR" smtClean="0"/>
              <a:t>31/5/2018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111602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EC51C7E-A5DF-4238-80C3-30210922BD5E}" type="datetimeFigureOut">
              <a:rPr lang="el-GR" smtClean="0"/>
              <a:t>31/5/2018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2105913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EC51C7E-A5DF-4238-80C3-30210922BD5E}" type="datetimeFigureOut">
              <a:rPr lang="el-GR" smtClean="0"/>
              <a:t>31/5/2018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1588534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51C7E-A5DF-4238-80C3-30210922BD5E}" type="datetimeFigureOut">
              <a:rPr lang="el-GR" smtClean="0"/>
              <a:t>31/5/2018</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336341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EC51C7E-A5DF-4238-80C3-30210922BD5E}" type="datetimeFigureOut">
              <a:rPr lang="el-GR" smtClean="0"/>
              <a:t>31/5/2018</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343903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EC51C7E-A5DF-4238-80C3-30210922BD5E}" type="datetimeFigureOut">
              <a:rPr lang="el-GR" smtClean="0"/>
              <a:t>31/5/2018</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E9A56977-5C5A-42AB-A1C8-EF7C0A7ADB16}" type="slidenum">
              <a:rPr lang="el-GR" smtClean="0"/>
              <a:t>‹#›</a:t>
            </a:fld>
            <a:endParaRPr lang="el-GR"/>
          </a:p>
        </p:txBody>
      </p:sp>
    </p:spTree>
    <p:extLst>
      <p:ext uri="{BB962C8B-B14F-4D97-AF65-F5344CB8AC3E}">
        <p14:creationId xmlns:p14="http://schemas.microsoft.com/office/powerpoint/2010/main" val="1680844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EC51C7E-A5DF-4238-80C3-30210922BD5E}" type="datetimeFigureOut">
              <a:rPr lang="el-GR" smtClean="0"/>
              <a:t>31/5/2018</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E9A56977-5C5A-42AB-A1C8-EF7C0A7ADB16}" type="slidenum">
              <a:rPr lang="el-GR" smtClean="0"/>
              <a:t>‹#›</a:t>
            </a:fld>
            <a:endParaRPr lang="el-GR"/>
          </a:p>
        </p:txBody>
      </p:sp>
    </p:spTree>
    <p:extLst>
      <p:ext uri="{BB962C8B-B14F-4D97-AF65-F5344CB8AC3E}">
        <p14:creationId xmlns:p14="http://schemas.microsoft.com/office/powerpoint/2010/main" val="7524731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Η Υπολογιστική Σκέψη</a:t>
            </a:r>
            <a:r>
              <a:rPr lang="en-US" dirty="0" smtClean="0"/>
              <a:t> </a:t>
            </a:r>
            <a:r>
              <a:rPr lang="el-GR" dirty="0" smtClean="0"/>
              <a:t>στην </a:t>
            </a:r>
            <a:r>
              <a:rPr lang="el-GR" dirty="0" err="1" smtClean="0"/>
              <a:t>Αθμια</a:t>
            </a:r>
            <a:r>
              <a:rPr lang="el-GR" dirty="0" smtClean="0"/>
              <a:t> και </a:t>
            </a:r>
            <a:r>
              <a:rPr lang="el-GR" dirty="0" err="1" smtClean="0"/>
              <a:t>Βθμια</a:t>
            </a:r>
            <a:r>
              <a:rPr lang="el-GR" smtClean="0"/>
              <a:t> εκπαίδευση</a:t>
            </a:r>
            <a:br>
              <a:rPr lang="el-GR" smtClean="0"/>
            </a:br>
            <a:r>
              <a:rPr lang="el-GR" dirty="0" smtClean="0"/>
              <a:t/>
            </a:r>
            <a:br>
              <a:rPr lang="el-GR" dirty="0" smtClean="0"/>
            </a:br>
            <a:r>
              <a:rPr lang="el-GR" sz="3200" dirty="0" smtClean="0"/>
              <a:t>Νίκος Τζιμόπουλος</a:t>
            </a:r>
            <a:endParaRPr lang="el-GR" sz="3200"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10733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Υπολογιστική Σκέψη 3/3</a:t>
            </a:r>
            <a:endParaRPr lang="el-GR" dirty="0"/>
          </a:p>
        </p:txBody>
      </p:sp>
      <p:sp>
        <p:nvSpPr>
          <p:cNvPr id="3" name="Θέση περιεχομένου 2"/>
          <p:cNvSpPr>
            <a:spLocks noGrp="1"/>
          </p:cNvSpPr>
          <p:nvPr>
            <p:ph idx="1"/>
          </p:nvPr>
        </p:nvSpPr>
        <p:spPr/>
        <p:txBody>
          <a:bodyPr/>
          <a:lstStyle/>
          <a:p>
            <a:r>
              <a:rPr lang="el-GR" dirty="0" smtClean="0"/>
              <a:t>Η Υπολογιστική Σκέψη συνδέεται άμεσα με την συγγραφή κώδικα και τον προγραμματισμό υπολογιστών (</a:t>
            </a:r>
            <a:r>
              <a:rPr lang="el-GR" dirty="0" err="1" smtClean="0"/>
              <a:t>Swaid</a:t>
            </a:r>
            <a:r>
              <a:rPr lang="el-GR" dirty="0" smtClean="0"/>
              <a:t>, 2015)  και όχι με την απλή χρήση των νέων τεχνολογιών (Τ.Π.Ε.). Ως εκ τούτου, η καλλιέργεια και η ανάπτυξη ικανοτήτων και στάσεων Υπολογιστικής Σκέψης μέσω της διδασκαλίας του Προγραμματισμού προκύπτει ως φυσικό αποτέλεσμα. Η Υπολογιστική Σκέψη μπορεί να χρησιμεύσει ως μια μεθοδολογία για όλα τα γνωστικά αντικείμενα στην επίλυση προβλημάτων και στη βελτίωση της κατανόησης του ρόλου της Πληροφορικής στη σύγχρονη κοινωνία (</a:t>
            </a:r>
            <a:r>
              <a:rPr lang="el-GR" dirty="0" err="1" smtClean="0"/>
              <a:t>Syslo&amp;Kwiatkowska</a:t>
            </a:r>
            <a:r>
              <a:rPr lang="el-GR" dirty="0" smtClean="0"/>
              <a:t>, 2015) , (</a:t>
            </a:r>
            <a:r>
              <a:rPr lang="el-GR" dirty="0" err="1" smtClean="0"/>
              <a:t>Leeatal</a:t>
            </a:r>
            <a:r>
              <a:rPr lang="el-GR" dirty="0" smtClean="0"/>
              <a:t>, 2011) .</a:t>
            </a:r>
            <a:endParaRPr lang="el-GR" dirty="0"/>
          </a:p>
        </p:txBody>
      </p:sp>
    </p:spTree>
    <p:extLst>
      <p:ext uri="{BB962C8B-B14F-4D97-AF65-F5344CB8AC3E}">
        <p14:creationId xmlns:p14="http://schemas.microsoft.com/office/powerpoint/2010/main" val="3019351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γίνεται αλλού;</a:t>
            </a:r>
            <a:endParaRPr lang="el-GR" dirty="0"/>
          </a:p>
        </p:txBody>
      </p:sp>
      <p:sp>
        <p:nvSpPr>
          <p:cNvPr id="3" name="Θέση περιεχομένου 2"/>
          <p:cNvSpPr>
            <a:spLocks noGrp="1"/>
          </p:cNvSpPr>
          <p:nvPr>
            <p:ph idx="1"/>
          </p:nvPr>
        </p:nvSpPr>
        <p:spPr/>
        <p:txBody>
          <a:bodyPr/>
          <a:lstStyle/>
          <a:p>
            <a:r>
              <a:rPr lang="el-GR" dirty="0" smtClean="0"/>
              <a:t>Πολλές ευρωπαϊκές χώρες  (Αγγλία, Γαλλία, Φινλανδία, Δανία, Ισπανία, Εσθονία κ.α.) καθώς και η Αμερική, ο Καναδάς, η Αυστραλία, η Ιαπωνία κ.α., έχουν εισάγει με επιτυχία την υπολογιστική σκέψη και τον προγραμματισμό από τις μικρές τάξεις.</a:t>
            </a:r>
            <a:endParaRPr lang="el-GR" dirty="0"/>
          </a:p>
        </p:txBody>
      </p:sp>
    </p:spTree>
    <p:extLst>
      <p:ext uri="{BB962C8B-B14F-4D97-AF65-F5344CB8AC3E}">
        <p14:creationId xmlns:p14="http://schemas.microsoft.com/office/powerpoint/2010/main" val="1292041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Ευρωπαϊκή Επιτροπή (European </a:t>
            </a:r>
            <a:r>
              <a:rPr lang="el-GR" dirty="0" err="1" smtClean="0"/>
              <a:t>schoolnet</a:t>
            </a:r>
            <a:r>
              <a:rPr lang="el-GR" dirty="0" smtClean="0"/>
              <a:t> “</a:t>
            </a:r>
            <a:r>
              <a:rPr lang="el-GR" dirty="0" err="1" smtClean="0"/>
              <a:t>Computing</a:t>
            </a:r>
            <a:r>
              <a:rPr lang="el-GR" dirty="0" smtClean="0"/>
              <a:t> </a:t>
            </a:r>
            <a:r>
              <a:rPr lang="el-GR" dirty="0" err="1" smtClean="0"/>
              <a:t>our</a:t>
            </a:r>
            <a:r>
              <a:rPr lang="el-GR" dirty="0" smtClean="0"/>
              <a:t> </a:t>
            </a:r>
            <a:r>
              <a:rPr lang="el-GR" dirty="0" err="1" smtClean="0"/>
              <a:t>Future</a:t>
            </a:r>
            <a:r>
              <a:rPr lang="el-GR" dirty="0" smtClean="0"/>
              <a:t>”) θεωρεί ότι οι Ευρωπαίοι πρέπει να προσπαθήσουν να καθορίσουν τις υπολογιστικές ικανότητες που κάθε φοιτητής θα πρέπει να αποκτήσει, προκειμένου να προετοιμαστεί για τον αυριανό ψηφιακό κόσμο. Μια βασική πρόκληση που τονίζει είναι πώς να κάνει την κωδικοποίηση πιο συναρπαστική για τους μαθητές, ειδικά τα κορίτσια</a:t>
            </a:r>
            <a:endParaRPr lang="el-GR" dirty="0"/>
          </a:p>
        </p:txBody>
      </p:sp>
    </p:spTree>
    <p:extLst>
      <p:ext uri="{BB962C8B-B14F-4D97-AF65-F5344CB8AC3E}">
        <p14:creationId xmlns:p14="http://schemas.microsoft.com/office/powerpoint/2010/main" val="2279748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lnSpcReduction="10000"/>
          </a:bodyPr>
          <a:lstStyle/>
          <a:p>
            <a:r>
              <a:rPr lang="el-GR" dirty="0" smtClean="0"/>
              <a:t>Η Βρετανία, έχει εισαγάγει την κωδικοποίηση στην Α/</a:t>
            </a:r>
            <a:r>
              <a:rPr lang="el-GR" dirty="0" err="1" smtClean="0"/>
              <a:t>θμια</a:t>
            </a:r>
            <a:r>
              <a:rPr lang="el-GR" dirty="0" smtClean="0"/>
              <a:t> και Β/</a:t>
            </a:r>
            <a:r>
              <a:rPr lang="el-GR" dirty="0" err="1" smtClean="0"/>
              <a:t>θμια</a:t>
            </a:r>
            <a:r>
              <a:rPr lang="el-GR" dirty="0" smtClean="0"/>
              <a:t> </a:t>
            </a:r>
            <a:r>
              <a:rPr lang="el-GR" dirty="0" err="1" smtClean="0"/>
              <a:t>εκπ</a:t>
            </a:r>
            <a:r>
              <a:rPr lang="el-GR" dirty="0" smtClean="0"/>
              <a:t>/</a:t>
            </a:r>
            <a:r>
              <a:rPr lang="el-GR" dirty="0" err="1" smtClean="0"/>
              <a:t>ση</a:t>
            </a:r>
            <a:r>
              <a:rPr lang="el-GR" dirty="0" smtClean="0"/>
              <a:t> από το 2014 .</a:t>
            </a:r>
          </a:p>
          <a:p>
            <a:r>
              <a:rPr lang="el-GR" dirty="0" smtClean="0"/>
              <a:t>Ορισμένα γερμανικά κρατίδια έχουν εισάγει την κωδικοποίηση για μαθητές γυμνασίου,  ενώ η Δανία εξετάζει το ενδεχόμενο να κάνει το ίδιο.</a:t>
            </a:r>
          </a:p>
          <a:p>
            <a:r>
              <a:rPr lang="el-GR" dirty="0" smtClean="0"/>
              <a:t>Ορισμένα σχολεία στην Εσθονία διδάσκουν τον προγραμματισμό σε μαθητές από την ηλικία των έξι.</a:t>
            </a:r>
          </a:p>
          <a:p>
            <a:r>
              <a:rPr lang="el-GR" dirty="0" smtClean="0"/>
              <a:t>Στη Φινλανδία, από το φθινόπωρο του 2016, η κωδικοποίηση είναι υποχρεωτική, ως διαθεματική δραστηριότητα που ξεκινά από το πρώτο έτος του σχολείου.</a:t>
            </a:r>
          </a:p>
          <a:p>
            <a:r>
              <a:rPr lang="el-GR" dirty="0" smtClean="0"/>
              <a:t>Η Ιταλία, ετοιμάζεται να εισαγάγει την ψηφιακή εκπαίδευση στο 40% των σχολείων της Α/</a:t>
            </a:r>
            <a:r>
              <a:rPr lang="el-GR" dirty="0" err="1" smtClean="0"/>
              <a:t>θμιας</a:t>
            </a:r>
            <a:r>
              <a:rPr lang="el-GR" dirty="0" smtClean="0"/>
              <a:t> εκπαίδευσης μέχρι το 2017</a:t>
            </a:r>
          </a:p>
          <a:p>
            <a:endParaRPr lang="el-GR" dirty="0"/>
          </a:p>
        </p:txBody>
      </p:sp>
    </p:spTree>
    <p:extLst>
      <p:ext uri="{BB962C8B-B14F-4D97-AF65-F5344CB8AC3E}">
        <p14:creationId xmlns:p14="http://schemas.microsoft.com/office/powerpoint/2010/main" val="374498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Η Γαλλία, διδάσκει τα μαθήματα προγραμματισμού σε μαθητές της πρωτοβάθμιας εκπαίδευσης.</a:t>
            </a:r>
          </a:p>
          <a:p>
            <a:r>
              <a:rPr lang="el-GR" dirty="0" smtClean="0"/>
              <a:t>Το Υπουργείου Παιδείας της Πορτογαλίας ξεκίνησε πιλοτικό πρόγραμμα «Εισαγωγή Κώδικα στο Δημοτικό Σχολείο», προκαλώντας τα δημόσια σχολεία να λάβουν μέρος από το σχολικό έτος 2015/16.</a:t>
            </a:r>
          </a:p>
          <a:p>
            <a:r>
              <a:rPr lang="el-GR" dirty="0" smtClean="0"/>
              <a:t>Η Νέα Ζηλανδία και η Σιγκαπούρη βρίσκονται στη διαδικασία, να συμπεριλάβουν την  κωδικοποίηση στο πρόγραμμα σπουδών</a:t>
            </a:r>
          </a:p>
          <a:p>
            <a:r>
              <a:rPr lang="el-GR" dirty="0" smtClean="0"/>
              <a:t>Ο Καναδάς εισήγαγε στο πρόγραμμα σπουδών της, την κωδικοποίηση, αντιμετωπίζοντας μια χρόνια έλλειψη δεξιοτήτων σε μια από τις λίγες περιοχές της καναδικής οικονομίας που πηγαίνει καλά – την τεχνολογία.</a:t>
            </a:r>
          </a:p>
          <a:p>
            <a:endParaRPr lang="el-GR" dirty="0"/>
          </a:p>
        </p:txBody>
      </p:sp>
    </p:spTree>
    <p:extLst>
      <p:ext uri="{BB962C8B-B14F-4D97-AF65-F5344CB8AC3E}">
        <p14:creationId xmlns:p14="http://schemas.microsoft.com/office/powerpoint/2010/main" val="401469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Οι Η.Π.Α. υποστηρίζουν ότι η διδασκαλία της Επιστήμης των Υπολογιστών, οφείλει να εισαχθεί στα σχολεία, και δεν θα πρέπει να μπει ως ενότητα σε άλλα μαθήματα αλλά να γίνει κυρίως μάθημα στο πρόγραμμα σπουδών.</a:t>
            </a:r>
          </a:p>
          <a:p>
            <a:r>
              <a:rPr lang="el-GR" dirty="0" smtClean="0"/>
              <a:t>Στην Αυστραλία θεωρούν ότι σε δέκα χρόνια, η κωδικοποίηση θα είναι η πιο κοινή γλώσσα στον κόσμο. Θα πρέπει να διδάξουν μια γλώσσα προγραμματισμού στα σχολεία, σε όσο το δυνατόν μικρότερη βαθμίδα, για να εξοικειωθούν  όσο περισσότερο γίνεται οι μαθητές.</a:t>
            </a:r>
          </a:p>
          <a:p>
            <a:r>
              <a:rPr lang="el-GR" dirty="0" smtClean="0"/>
              <a:t>Η Ιαπωνία σχεδιάζει να κάνει τον προγραμματισμό υποχρεωτικό στα σχολεία, γεγονός που θα οδηγήσει σε βελτίωση της ικανότητας των παιδιών να σκεφτούν λογικά και δημιουργικά.</a:t>
            </a:r>
          </a:p>
          <a:p>
            <a:endParaRPr lang="el-GR" dirty="0"/>
          </a:p>
        </p:txBody>
      </p:sp>
    </p:spTree>
    <p:extLst>
      <p:ext uri="{BB962C8B-B14F-4D97-AF65-F5344CB8AC3E}">
        <p14:creationId xmlns:p14="http://schemas.microsoft.com/office/powerpoint/2010/main" val="2199223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Όσον αφορά την Ελλάδα, από τον πρώην ΓΓ του ΥΠ.Π.Ε.Θ. συγκροτήθηκε η Ομάδα Εργασίας Ανοιχτού Λογισμικού Περιεχομένου και Εξοπλισμού Πρωτοβάθμιας και Δευτεροβάθμιας Εκπαίδευσης, η οποία μελετώντας τις παραπάνω τάσεις, πρότεινε στο πρώτο παραδοτέο (Ιούλιος 2016) την εισαγωγή της Υπολογιστικής Σκέψης και της Εκπαιδευτικής Ρομποτικής από τις πρώτες τάξεις του Δημοτικού μέχρι και το Λύκειο με Ενιαίο Πρόγραμμα Σπουδών, με 2ωρα μαθήματα, όπου είναι δυνατόν, και όχι όπως συμβαίνει στην παρούσα κατάσταση αποσπασματικά και με ασυνέχεια. </a:t>
            </a:r>
            <a:endParaRPr lang="el-GR" dirty="0"/>
          </a:p>
        </p:txBody>
      </p:sp>
    </p:spTree>
    <p:extLst>
      <p:ext uri="{BB962C8B-B14F-4D97-AF65-F5344CB8AC3E}">
        <p14:creationId xmlns:p14="http://schemas.microsoft.com/office/powerpoint/2010/main" val="2790856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Επίσης, συγκάλεσε συνάντηση (28/11/2016) με τους Προέδρους Τμημάτων Πληροφορικής ΑΕΙ και ΤΕΙ, εκπροσώπους του ΙΕΠ, ΙΤΥΕ και </a:t>
            </a:r>
            <a:r>
              <a:rPr lang="el-GR" dirty="0" err="1" smtClean="0"/>
              <a:t>Βθμιας</a:t>
            </a:r>
            <a:r>
              <a:rPr lang="el-GR" dirty="0" smtClean="0"/>
              <a:t> Εκπαίδευσης για να συζητήσουν την πρόσφατη μελέτη της ΕΕ για τις e–δεξιότητες, στην οποία η χώρα μας κατατάχθηκε προτελευταία στους 28. Αποφασίστηκε να δημιουργηθεί 5μελής επιτροπή η οποία και θα προτείνει αλλαγές στα Προγράμματα Σπουδών για να αμβλυνθεί αυτό. </a:t>
            </a:r>
            <a:endParaRPr lang="el-GR" dirty="0"/>
          </a:p>
        </p:txBody>
      </p:sp>
    </p:spTree>
    <p:extLst>
      <p:ext uri="{BB962C8B-B14F-4D97-AF65-F5344CB8AC3E}">
        <p14:creationId xmlns:p14="http://schemas.microsoft.com/office/powerpoint/2010/main" val="3625993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Στην πράξη “το κάρο είναι μπροστά από το άλογο”, καθώς έχουν ήδη καταγραφεί σχεδόν 1.200 σχολικές μονάδες, που ασχολούνται με την Εκπαιδευτική Ρομποτική και τις Ανοιχτές Τεχνολογίες, κυρίως με τις χορηγίες εταιρειών και πρωτοβουλίες γονέων, στο πλαίσιο προγραμμάτων ή </a:t>
            </a:r>
            <a:r>
              <a:rPr lang="el-GR" dirty="0" err="1" smtClean="0"/>
              <a:t>project</a:t>
            </a:r>
            <a:r>
              <a:rPr lang="el-GR" dirty="0" smtClean="0"/>
              <a:t>. Στην Καλαμάτα και στην Ξάνθη έχει δημιουργηθεί Κέντρο Εκπαιδευτικής Ρομποτικής, αλλά και σε πολλά μέρη οι μαθητές πληρώνουν φροντιστήρια για να μάθουν. </a:t>
            </a:r>
            <a:endParaRPr lang="el-GR" dirty="0"/>
          </a:p>
        </p:txBody>
      </p:sp>
    </p:spTree>
    <p:extLst>
      <p:ext uri="{BB962C8B-B14F-4D97-AF65-F5344CB8AC3E}">
        <p14:creationId xmlns:p14="http://schemas.microsoft.com/office/powerpoint/2010/main" val="1117063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Τι ισχύει σήμερα;</a:t>
            </a:r>
            <a:endParaRPr lang="el-GR" dirty="0"/>
          </a:p>
        </p:txBody>
      </p:sp>
      <p:sp>
        <p:nvSpPr>
          <p:cNvPr id="3" name="Θέση περιεχομένου 2"/>
          <p:cNvSpPr>
            <a:spLocks noGrp="1"/>
          </p:cNvSpPr>
          <p:nvPr>
            <p:ph idx="1"/>
          </p:nvPr>
        </p:nvSpPr>
        <p:spPr/>
        <p:txBody>
          <a:bodyPr/>
          <a:lstStyle/>
          <a:p>
            <a:pPr marL="0" indent="0">
              <a:buNone/>
            </a:pPr>
            <a:r>
              <a:rPr lang="el-GR" dirty="0" smtClean="0"/>
              <a:t>Στα Δημοτικά σχολεία</a:t>
            </a:r>
          </a:p>
          <a:p>
            <a:r>
              <a:rPr lang="el-GR" dirty="0" smtClean="0"/>
              <a:t>Τα μαθήματα της Πληροφορικής διδάσκονται στην Α/</a:t>
            </a:r>
            <a:r>
              <a:rPr lang="el-GR" dirty="0" err="1" smtClean="0"/>
              <a:t>θμια</a:t>
            </a:r>
            <a:r>
              <a:rPr lang="el-GR" dirty="0" smtClean="0"/>
              <a:t> εκπαίδευση μία ώρα/εβδομάδα μόνο σε κάθε τάξη. Αναλυτικότερα, το μάθημα «Υπολογιστική Σκέψη» διδάσκεται 4 ώρες/έτος στην Ε’ Δημοτικού και 4 ώρες/έτος στην ΣΤ’ Δημοτικού, ελάχιστες ώρες αφιερώνονται στο μάθημα «Ασφάλεια στο Διαδίκτυο» και καθόλου ώρες στο μάθημα «Εκπαιδευτική Ρομποτική» (σε σύνολο 180 ωρών/έτος για όλες τις τάξεις του δημοτικού σχολείου).</a:t>
            </a:r>
            <a:endParaRPr lang="el-GR" dirty="0"/>
          </a:p>
        </p:txBody>
      </p:sp>
    </p:spTree>
    <p:extLst>
      <p:ext uri="{BB962C8B-B14F-4D97-AF65-F5344CB8AC3E}">
        <p14:creationId xmlns:p14="http://schemas.microsoft.com/office/powerpoint/2010/main" val="248614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Ψηφιακές </a:t>
            </a:r>
            <a:r>
              <a:rPr lang="el-GR" dirty="0" err="1" smtClean="0"/>
              <a:t>δεξιοτήτες</a:t>
            </a:r>
            <a:r>
              <a:rPr lang="el-GR" dirty="0" smtClean="0"/>
              <a:t>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sz="3200" dirty="0"/>
              <a:t>Ο</a:t>
            </a:r>
            <a:r>
              <a:rPr lang="el-GR" sz="3200" dirty="0" smtClean="0"/>
              <a:t>ι δεξιότητες είναι ήδη σε πολύ μεγάλη ζήτηση σε παγκόσμιο επίπεδο και η οποία, με βάση τις μέχρι σήμερα μελέτες, δεν μπορεί να καλυφθεί από τα εκπαιδευτικά ιδρύματα δημιουργώντας ένα κενό το οποίο αναμένεται να φθάσει σχεδόν 750.000 για τους επαγγελματίες των ΤΠΕ και περίπου 200.000 για τους ηγέτες της υψηλής τεχνολογίας στην Ευρώπη μέχρι το 2020</a:t>
            </a:r>
            <a:endParaRPr lang="el-GR" sz="3200" dirty="0"/>
          </a:p>
        </p:txBody>
      </p:sp>
    </p:spTree>
    <p:extLst>
      <p:ext uri="{BB962C8B-B14F-4D97-AF65-F5344CB8AC3E}">
        <p14:creationId xmlns:p14="http://schemas.microsoft.com/office/powerpoint/2010/main" val="3167654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Στο Γυμνάσιο το μάθημα της Πληροφορικής διδάσκεται σε κάθε τάξη 1 ώρα/εβδομάδα μόνο.</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το μάθημα του «Προγραμματισμού» διδάσκεται:</a:t>
            </a:r>
          </a:p>
          <a:p>
            <a:r>
              <a:rPr lang="el-GR" dirty="0" smtClean="0"/>
              <a:t>4 ώρες/έτος στην Α’ Γυμνασίου</a:t>
            </a:r>
          </a:p>
          <a:p>
            <a:r>
              <a:rPr lang="el-GR" dirty="0" smtClean="0"/>
              <a:t>6 ώρες/έτος στην Β’ Γυμνασίου </a:t>
            </a:r>
          </a:p>
          <a:p>
            <a:r>
              <a:rPr lang="el-GR" dirty="0" smtClean="0"/>
              <a:t>15 ώρες/έτος στην Γ’ Γυμνασίου</a:t>
            </a:r>
          </a:p>
          <a:p>
            <a:pPr marL="0" indent="0">
              <a:buNone/>
            </a:pPr>
            <a:r>
              <a:rPr lang="el-GR" dirty="0" smtClean="0"/>
              <a:t>το μάθημα της «Ασφάλειας στο Διαδίκτυο» διδάσκεται:</a:t>
            </a:r>
          </a:p>
          <a:p>
            <a:r>
              <a:rPr lang="el-GR" dirty="0" smtClean="0"/>
              <a:t>2 ώρες/έτος στην Α’ Γυμνασίου </a:t>
            </a:r>
          </a:p>
          <a:p>
            <a:r>
              <a:rPr lang="el-GR" dirty="0" smtClean="0"/>
              <a:t>2 ώρες/έτος στην Β’ Γυμνασίου </a:t>
            </a:r>
          </a:p>
          <a:p>
            <a:r>
              <a:rPr lang="el-GR" dirty="0" smtClean="0"/>
              <a:t>2 ώρες/έτος στην Γ’ Γυμνασίου </a:t>
            </a:r>
          </a:p>
          <a:p>
            <a:pPr marL="0" indent="0">
              <a:buNone/>
            </a:pPr>
            <a:r>
              <a:rPr lang="el-GR" dirty="0" smtClean="0"/>
              <a:t>καμία ώρα δεν αφιερώνεται στο μάθημα της «Εκπαιδευτικής Ρομποτικής». </a:t>
            </a:r>
          </a:p>
          <a:p>
            <a:endParaRPr lang="el-GR" dirty="0"/>
          </a:p>
        </p:txBody>
      </p:sp>
    </p:spTree>
    <p:extLst>
      <p:ext uri="{BB962C8B-B14F-4D97-AF65-F5344CB8AC3E}">
        <p14:creationId xmlns:p14="http://schemas.microsoft.com/office/powerpoint/2010/main" val="2421987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smtClean="0"/>
              <a:t>Συνολικά, από τις 81 ώρες/έτος (και για τις 3 τάξεις του Γυμνασίου, 3*27ώρες), διδάσκεται 25 ώρες/έτος ο «Προγραμματισμός» και 6 ώρες/έτος η «Ασφάλεια Διαδικτύου», ενώ δεν αφιερώνονται καθόλου ώρες στην «Εκπαιδευτική Ρομποτική».</a:t>
            </a:r>
            <a:endParaRPr lang="el-GR" dirty="0"/>
          </a:p>
        </p:txBody>
      </p:sp>
    </p:spTree>
    <p:extLst>
      <p:ext uri="{BB962C8B-B14F-4D97-AF65-F5344CB8AC3E}">
        <p14:creationId xmlns:p14="http://schemas.microsoft.com/office/powerpoint/2010/main" val="3646390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Στο Λύκειο τα μαθήματα Πληροφορικής διδάσκονται:</a:t>
            </a:r>
            <a:endParaRPr lang="el-GR" dirty="0"/>
          </a:p>
        </p:txBody>
      </p:sp>
      <p:sp>
        <p:nvSpPr>
          <p:cNvPr id="3" name="Θέση περιεχομένου 2"/>
          <p:cNvSpPr>
            <a:spLocks noGrp="1"/>
          </p:cNvSpPr>
          <p:nvPr>
            <p:ph idx="1"/>
          </p:nvPr>
        </p:nvSpPr>
        <p:spPr/>
        <p:txBody>
          <a:bodyPr/>
          <a:lstStyle/>
          <a:p>
            <a:r>
              <a:rPr lang="el-GR" dirty="0" smtClean="0"/>
              <a:t>•	στην Α’ Λυκείου 2 ώρες/εβδομάδα ως μάθημα επιλογής</a:t>
            </a:r>
          </a:p>
          <a:p>
            <a:r>
              <a:rPr lang="el-GR" dirty="0" smtClean="0"/>
              <a:t>•	στην Β’ Λυκείου 1 ώρα/εβδομάδα</a:t>
            </a:r>
          </a:p>
          <a:p>
            <a:r>
              <a:rPr lang="el-GR" dirty="0" smtClean="0"/>
              <a:t>•	στην Γ’ Λυκείου 3 ώρες/εβδομάδα μόνο για τους μαθητές που θα εξεταστούν Πανελλαδικώς (και όχι σε όλες τις κατευθύνσεις)</a:t>
            </a:r>
          </a:p>
          <a:p>
            <a:pPr marL="0" indent="0">
              <a:buNone/>
            </a:pPr>
            <a:r>
              <a:rPr lang="el-GR" dirty="0" smtClean="0"/>
              <a:t>Σύμφωνα με μια πρόταση που κυκλοφόρησε, καταργούνται από το Λύκειο όλες οι ώρες για το μάθημα της Πληροφορικής και παραμένει μόνο 1 μάθημα επιλογής στην Α’ Λυκείου και 1 μάθημα επιλογής στην Γ’ Λυκείου.</a:t>
            </a:r>
            <a:endParaRPr lang="el-GR" dirty="0"/>
          </a:p>
        </p:txBody>
      </p:sp>
    </p:spTree>
    <p:extLst>
      <p:ext uri="{BB962C8B-B14F-4D97-AF65-F5344CB8AC3E}">
        <p14:creationId xmlns:p14="http://schemas.microsoft.com/office/powerpoint/2010/main" val="3938942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Για όλα τα παραπάνω μαθήματα δεν υπάρχει Ενιαίο Πρόγραμμα Σπουδών και στην ύλη τους παρουσιάζονται επαναλήψεις και επικαλύψεις, με κυρίαρχο την χρήση εφαρμογών λογισμικού γενικής χρήσης (όπως τα Windows και το MS-Office), αντικείμενα που δεν έχουν καμία σχέση με την Επιστήμη της Πληροφορικής και που έχουν ήδη κατακτηθεί από τους μαθητές μέσω της ανεξέλεγκτης και ευρείας χρήσης των κοινωνικών δικτύων.</a:t>
            </a:r>
            <a:endParaRPr lang="el-GR" dirty="0"/>
          </a:p>
        </p:txBody>
      </p:sp>
    </p:spTree>
    <p:extLst>
      <p:ext uri="{BB962C8B-B14F-4D97-AF65-F5344CB8AC3E}">
        <p14:creationId xmlns:p14="http://schemas.microsoft.com/office/powerpoint/2010/main" val="38856037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dirty="0" smtClean="0"/>
              <a:t>Προτείνουμε να ενταχθούν τα μαθήματα Πληροφορικής στα προγράμματα σπουδών ως κεντρική επιλογή του Υπουργείου Παιδείας, όπως έχουν ήδη εφαρμόσει οι χώρες της Ευρωπαϊκής Ένωσης (και φαίνονται στα συνημμένα που σας στέλνουμε). </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a:bodyPr>
          <a:lstStyle/>
          <a:p>
            <a:pPr marL="0" indent="0">
              <a:buNone/>
            </a:pPr>
            <a:r>
              <a:rPr lang="el-GR" dirty="0" smtClean="0"/>
              <a:t>Συγκεκριμένα, προτείνουμε την υιοθέτηση ενός Ενιαίου Προγράμματος Σπουδών από την Α’ Δημοτικού μέχρι την Γ’ Λυκείου, όπου θα διδάσκονται 2 ώρες/εβδομάδα τα μαθήματα πληροφορικής με κύρια αντικείμενα:</a:t>
            </a:r>
          </a:p>
          <a:p>
            <a:r>
              <a:rPr lang="el-GR" dirty="0" smtClean="0"/>
              <a:t>Υπολογιστική Σκέψη</a:t>
            </a:r>
          </a:p>
          <a:p>
            <a:r>
              <a:rPr lang="el-GR" dirty="0" smtClean="0"/>
              <a:t>Ασφάλεια στο Διαδίκτυο</a:t>
            </a:r>
          </a:p>
          <a:p>
            <a:r>
              <a:rPr lang="el-GR" dirty="0" smtClean="0"/>
              <a:t>Εκπαιδευτική Ρομποτική</a:t>
            </a:r>
          </a:p>
          <a:p>
            <a:r>
              <a:rPr lang="el-GR" dirty="0" err="1" smtClean="0"/>
              <a:t>Science</a:t>
            </a:r>
            <a:r>
              <a:rPr lang="el-GR" dirty="0" smtClean="0"/>
              <a:t>, </a:t>
            </a:r>
            <a:r>
              <a:rPr lang="el-GR" dirty="0" err="1" smtClean="0"/>
              <a:t>Technology</a:t>
            </a:r>
            <a:r>
              <a:rPr lang="el-GR" dirty="0" smtClean="0"/>
              <a:t>, </a:t>
            </a:r>
            <a:r>
              <a:rPr lang="el-GR" dirty="0" err="1" smtClean="0"/>
              <a:t>Engineering</a:t>
            </a:r>
            <a:r>
              <a:rPr lang="el-GR" dirty="0" smtClean="0"/>
              <a:t> and </a:t>
            </a:r>
            <a:r>
              <a:rPr lang="el-GR" dirty="0" err="1" smtClean="0"/>
              <a:t>Mathematics</a:t>
            </a:r>
            <a:r>
              <a:rPr lang="el-GR" dirty="0" smtClean="0"/>
              <a:t>, STEM - (Φυσικές Επιστήμες, την Τεχνολογία, την Επιστήμη των Μηχανικών και τα Μαθηματικά)</a:t>
            </a:r>
          </a:p>
          <a:p>
            <a:endParaRPr lang="el-GR" dirty="0"/>
          </a:p>
        </p:txBody>
      </p:sp>
    </p:spTree>
    <p:extLst>
      <p:ext uri="{BB962C8B-B14F-4D97-AF65-F5344CB8AC3E}">
        <p14:creationId xmlns:p14="http://schemas.microsoft.com/office/powerpoint/2010/main" val="3815053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Ενιαίο Πρόγραμμα Σπουδών για την Πληροφορική που θα έχει ως στόχο να διασφαλίσει ότι όλοι οι μαθητές είναι ικανοί:</a:t>
            </a:r>
            <a:endParaRPr lang="el-GR" dirty="0"/>
          </a:p>
        </p:txBody>
      </p:sp>
      <p:sp>
        <p:nvSpPr>
          <p:cNvPr id="3" name="Θέση περιεχομένου 2"/>
          <p:cNvSpPr>
            <a:spLocks noGrp="1"/>
          </p:cNvSpPr>
          <p:nvPr>
            <p:ph idx="1"/>
          </p:nvPr>
        </p:nvSpPr>
        <p:spPr/>
        <p:txBody>
          <a:bodyPr/>
          <a:lstStyle/>
          <a:p>
            <a:r>
              <a:rPr lang="el-GR" dirty="0" smtClean="0"/>
              <a:t>να αντιλαμβάνονται και να εφαρμόζουν τις βασικές αρχές και έννοιες της επιστήμης των υπολογιστών, συμπεριλαμβανομένης της αφαίρεσης, της λογικής, των αλγορίθμων και της αναπαράστασης δεδομένων</a:t>
            </a:r>
          </a:p>
          <a:p>
            <a:r>
              <a:rPr lang="el-GR" dirty="0" smtClean="0"/>
              <a:t>να αναλύουν προβλήματα (από την υπολογιστική σκοπιά) και να προγραμματίζουν υπολογιστικές συσκευές και ρομποτικά συστήματα, προκειμένου να επιλύουν αυθεντικά προβλήματα</a:t>
            </a:r>
          </a:p>
          <a:p>
            <a:endParaRPr lang="el-GR" dirty="0"/>
          </a:p>
        </p:txBody>
      </p:sp>
    </p:spTree>
    <p:extLst>
      <p:ext uri="{BB962C8B-B14F-4D97-AF65-F5344CB8AC3E}">
        <p14:creationId xmlns:p14="http://schemas.microsoft.com/office/powerpoint/2010/main" val="1638237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να αξιολογούν και να εφαρμόζουν την πληροφορική τεχνολογία, σε διαφορετικές συσκευές, με επιλογή κατάλληλων κάθε φορά λύσεων σε αυθεντικά καθημερινά προβλήματα</a:t>
            </a:r>
          </a:p>
          <a:p>
            <a:r>
              <a:rPr lang="el-GR" dirty="0" smtClean="0"/>
              <a:t>να αξιοποιούν τις επιστήμες της πληροφορίας και των επικοινωνιών με υπευθυνότητα, αυτοπεποίθηση, εμπιστοσύνη και δημιουργικότητα με συνειδητοποιημένες και ηθικά ορθές αποφάσεις σχετικά με τον ρόλο, τις επιπτώσεις και τη χρήση των ΤΠΕ στην οικονομία, το περιβάλλον και την κοινωνία για ένα βιώσιμο μέλλον.</a:t>
            </a:r>
          </a:p>
          <a:p>
            <a:endParaRPr lang="el-GR" dirty="0"/>
          </a:p>
        </p:txBody>
      </p:sp>
    </p:spTree>
    <p:extLst>
      <p:ext uri="{BB962C8B-B14F-4D97-AF65-F5344CB8AC3E}">
        <p14:creationId xmlns:p14="http://schemas.microsoft.com/office/powerpoint/2010/main" val="1366136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Προτάση</a:t>
            </a:r>
            <a:endParaRPr lang="el-GR" dirty="0"/>
          </a:p>
        </p:txBody>
      </p:sp>
      <p:sp>
        <p:nvSpPr>
          <p:cNvPr id="3" name="Θέση περιεχομένου 2"/>
          <p:cNvSpPr>
            <a:spLocks noGrp="1"/>
          </p:cNvSpPr>
          <p:nvPr>
            <p:ph idx="1"/>
          </p:nvPr>
        </p:nvSpPr>
        <p:spPr/>
        <p:txBody>
          <a:bodyPr/>
          <a:lstStyle/>
          <a:p>
            <a:r>
              <a:rPr lang="el-GR" dirty="0" smtClean="0"/>
              <a:t>Να γραφτεί ένα κείμενο από το ΔΣ που θα περιέχει όλα τα παραπάνω</a:t>
            </a:r>
            <a:r>
              <a:rPr lang="en-US" dirty="0" smtClean="0"/>
              <a:t>, </a:t>
            </a:r>
            <a:r>
              <a:rPr lang="el-GR" dirty="0" smtClean="0"/>
              <a:t>ΙΕΠ (νέα προγράμματα </a:t>
            </a:r>
            <a:r>
              <a:rPr lang="el-GR" smtClean="0"/>
              <a:t>σπουδών</a:t>
            </a:r>
            <a:r>
              <a:rPr lang="el-GR" smtClean="0"/>
              <a:t>)</a:t>
            </a:r>
            <a:endParaRPr lang="el-GR" dirty="0" smtClean="0"/>
          </a:p>
        </p:txBody>
      </p:sp>
    </p:spTree>
    <p:extLst>
      <p:ext uri="{BB962C8B-B14F-4D97-AF65-F5344CB8AC3E}">
        <p14:creationId xmlns:p14="http://schemas.microsoft.com/office/powerpoint/2010/main" val="1831789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Σε διεθνές επίπεδο, το έλλειμμα των ψηφιακών δεξιοτήτων εστιάζεται σε δύο βασικές παραμέτρους:</a:t>
            </a:r>
            <a:endParaRPr lang="el-GR" dirty="0"/>
          </a:p>
        </p:txBody>
      </p:sp>
      <p:sp>
        <p:nvSpPr>
          <p:cNvPr id="3" name="Θέση περιεχομένου 2"/>
          <p:cNvSpPr>
            <a:spLocks noGrp="1"/>
          </p:cNvSpPr>
          <p:nvPr>
            <p:ph idx="1"/>
          </p:nvPr>
        </p:nvSpPr>
        <p:spPr/>
        <p:txBody>
          <a:bodyPr/>
          <a:lstStyle/>
          <a:p>
            <a:r>
              <a:rPr lang="el-GR" sz="3200" dirty="0" smtClean="0"/>
              <a:t>Στην ανάπτυξη των νέων δεξιοτήτων από το εκπαιδευτικό σύστημα.</a:t>
            </a:r>
          </a:p>
          <a:p>
            <a:r>
              <a:rPr lang="el-GR" sz="3200" dirty="0" smtClean="0"/>
              <a:t>Στο αριθμό των STEM (</a:t>
            </a:r>
            <a:r>
              <a:rPr lang="el-GR" sz="3200" dirty="0" err="1" smtClean="0"/>
              <a:t>Science</a:t>
            </a:r>
            <a:r>
              <a:rPr lang="el-GR" sz="3200" dirty="0" smtClean="0"/>
              <a:t>, </a:t>
            </a:r>
            <a:r>
              <a:rPr lang="el-GR" sz="3200" dirty="0" err="1" smtClean="0"/>
              <a:t>Technology</a:t>
            </a:r>
            <a:r>
              <a:rPr lang="el-GR" sz="3200" dirty="0" smtClean="0"/>
              <a:t>, </a:t>
            </a:r>
            <a:r>
              <a:rPr lang="el-GR" sz="3200" dirty="0" err="1" smtClean="0"/>
              <a:t>Engineering</a:t>
            </a:r>
            <a:r>
              <a:rPr lang="el-GR" sz="3200" dirty="0" smtClean="0"/>
              <a:t>, </a:t>
            </a:r>
            <a:r>
              <a:rPr lang="el-GR" sz="3200" dirty="0" err="1" smtClean="0"/>
              <a:t>Mathematics</a:t>
            </a:r>
            <a:r>
              <a:rPr lang="el-GR" sz="3200" dirty="0" smtClean="0"/>
              <a:t>) αποφοίτων.</a:t>
            </a:r>
          </a:p>
          <a:p>
            <a:endParaRPr lang="el-GR" dirty="0"/>
          </a:p>
        </p:txBody>
      </p:sp>
    </p:spTree>
    <p:extLst>
      <p:ext uri="{BB962C8B-B14F-4D97-AF65-F5344CB8AC3E}">
        <p14:creationId xmlns:p14="http://schemas.microsoft.com/office/powerpoint/2010/main" val="1365883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dirty="0" smtClean="0"/>
              <a:t>Η παροχή ποιοτικής υπολογιστικής (</a:t>
            </a:r>
            <a:r>
              <a:rPr lang="el-GR" sz="3100" dirty="0" err="1" smtClean="0"/>
              <a:t>computing</a:t>
            </a:r>
            <a:r>
              <a:rPr lang="el-GR" sz="3100" dirty="0" smtClean="0"/>
              <a:t>) εκπαίδευσης με στόχο την ανάπτυξη της υπολογιστικής σκέψης, εφοδιάζει τους μαθητές με δεξιότητες που</a:t>
            </a:r>
            <a:r>
              <a:rPr lang="el-GR" sz="3600" dirty="0" smtClean="0"/>
              <a:t>, μεταξύ άλλων</a:t>
            </a:r>
            <a:r>
              <a:rPr lang="el-GR" dirty="0" smtClean="0"/>
              <a:t>:</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περιλαμβάνουν τις ικανότητες κατηγοριοποίησης και ανάλυσης καθημερινών προβλημάτων</a:t>
            </a:r>
          </a:p>
          <a:p>
            <a:r>
              <a:rPr lang="el-GR" dirty="0" smtClean="0"/>
              <a:t>Ο </a:t>
            </a:r>
            <a:r>
              <a:rPr lang="el-GR" dirty="0" err="1" smtClean="0"/>
              <a:t>αναστοχασμός</a:t>
            </a:r>
            <a:r>
              <a:rPr lang="el-GR" dirty="0" smtClean="0"/>
              <a:t>- αιτιολογήσεις –αξιολογήσεις σε πολύπλοκες καταστάσεις </a:t>
            </a:r>
          </a:p>
          <a:p>
            <a:r>
              <a:rPr lang="el-GR" dirty="0" smtClean="0"/>
              <a:t>Η κωδικοποίηση-</a:t>
            </a:r>
            <a:r>
              <a:rPr lang="el-GR" dirty="0" err="1" smtClean="0"/>
              <a:t>απο</a:t>
            </a:r>
            <a:r>
              <a:rPr lang="el-GR" dirty="0" smtClean="0"/>
              <a:t> το σχεδιασμό στον κώδικα και αξιολόγηση για τα δεδομένα που θα έχουμε </a:t>
            </a:r>
          </a:p>
          <a:p>
            <a:r>
              <a:rPr lang="el-GR" dirty="0" smtClean="0"/>
              <a:t>Ο σχεδιασμός- αναπαραστάσεις –</a:t>
            </a:r>
            <a:r>
              <a:rPr lang="el-GR" dirty="0" err="1" smtClean="0"/>
              <a:t>ψευδικώδικα</a:t>
            </a:r>
            <a:r>
              <a:rPr lang="el-GR" dirty="0" smtClean="0"/>
              <a:t>-ροή διαδικασιών </a:t>
            </a:r>
            <a:r>
              <a:rPr lang="el-GR" dirty="0" err="1" smtClean="0"/>
              <a:t>κλπ</a:t>
            </a:r>
            <a:r>
              <a:rPr lang="el-GR" dirty="0" smtClean="0"/>
              <a:t> </a:t>
            </a:r>
          </a:p>
          <a:p>
            <a:r>
              <a:rPr lang="el-GR" dirty="0" smtClean="0"/>
              <a:t>Διάσπαση του προβλήματος-αφαίρεση των μη χρήσιμων πληροφοριών-προσδιορισμός των αλγορίθμων-διαδικασιών</a:t>
            </a:r>
          </a:p>
          <a:p>
            <a:r>
              <a:rPr lang="el-GR" dirty="0" smtClean="0"/>
              <a:t>Χρήση μέρους του κώδικα σε άλλες εφαρμογές-επαναχρησιμοποίηση- γενίκευση-χρήση αλγορίθμου από ένα φαινόμενο σε ένα άλλο </a:t>
            </a:r>
          </a:p>
          <a:p>
            <a:endParaRPr lang="el-GR" dirty="0" smtClean="0"/>
          </a:p>
          <a:p>
            <a:endParaRPr lang="el-GR" dirty="0" smtClean="0"/>
          </a:p>
          <a:p>
            <a:endParaRPr lang="el-GR" dirty="0"/>
          </a:p>
        </p:txBody>
      </p:sp>
    </p:spTree>
    <p:extLst>
      <p:ext uri="{BB962C8B-B14F-4D97-AF65-F5344CB8AC3E}">
        <p14:creationId xmlns:p14="http://schemas.microsoft.com/office/powerpoint/2010/main" val="3903075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smtClean="0"/>
              <a:t>Στην πράξη όμως, οι δραστηριότητες που αναπτύσσουν την υπολογιστική σκέψη είναι αυτές που βασίζονται στον σχεδιασμό, στη  </a:t>
            </a:r>
            <a:r>
              <a:rPr lang="el-GR" dirty="0" err="1" smtClean="0"/>
              <a:t>μοντελοποίηση</a:t>
            </a:r>
            <a:r>
              <a:rPr lang="el-GR" dirty="0" smtClean="0"/>
              <a:t>, στη ρομποτική, στον προγραμματισμό, στη μηχανική, στην τεχνολογία κλπ. (</a:t>
            </a:r>
            <a:r>
              <a:rPr lang="en-US" dirty="0" smtClean="0"/>
              <a:t>STEM</a:t>
            </a:r>
            <a:r>
              <a:rPr lang="el-GR" dirty="0" smtClean="0"/>
              <a:t>, </a:t>
            </a:r>
            <a:r>
              <a:rPr lang="en-US" dirty="0" smtClean="0"/>
              <a:t>Science, Technology, Engineering, Mathematics) </a:t>
            </a:r>
            <a:endParaRPr lang="el-GR" dirty="0" smtClean="0"/>
          </a:p>
          <a:p>
            <a:r>
              <a:rPr lang="el-GR" dirty="0" smtClean="0"/>
              <a:t>Ο πυρήνας της υπολογιστικής επιστήμης είναι η πληροφορική ή αλλιώς η επιστήμη των υπολογιστών (</a:t>
            </a:r>
            <a:r>
              <a:rPr lang="el-GR" dirty="0" err="1" smtClean="0"/>
              <a:t>computer</a:t>
            </a:r>
            <a:r>
              <a:rPr lang="el-GR" dirty="0" smtClean="0"/>
              <a:t> </a:t>
            </a:r>
            <a:r>
              <a:rPr lang="el-GR" dirty="0" err="1" smtClean="0"/>
              <a:t>science</a:t>
            </a:r>
            <a:r>
              <a:rPr lang="el-GR" dirty="0" smtClean="0"/>
              <a:t>), στην οποία οι μαθητές διδάσκονται τη διαχείριση της πληροφορίας (</a:t>
            </a:r>
            <a:r>
              <a:rPr lang="el-GR" dirty="0" err="1" smtClean="0"/>
              <a:t>information</a:t>
            </a:r>
            <a:r>
              <a:rPr lang="el-GR" dirty="0" smtClean="0"/>
              <a:t>) και των υπολογισμών (</a:t>
            </a:r>
            <a:r>
              <a:rPr lang="el-GR" dirty="0" err="1" smtClean="0"/>
              <a:t>computation</a:t>
            </a:r>
            <a:r>
              <a:rPr lang="el-GR" dirty="0" smtClean="0"/>
              <a:t>), δηλαδή τον τρόπο λειτουργίας και αξιοποίησης των ψηφιακών συστημάτων μέσω του προγραμματισμού και της κωδικοποίησης (</a:t>
            </a:r>
            <a:r>
              <a:rPr lang="el-GR" dirty="0" err="1" smtClean="0"/>
              <a:t>coding</a:t>
            </a:r>
            <a:r>
              <a:rPr lang="el-GR" dirty="0" smtClean="0"/>
              <a:t>). </a:t>
            </a:r>
            <a:endParaRPr lang="el-GR" dirty="0"/>
          </a:p>
        </p:txBody>
      </p:sp>
    </p:spTree>
    <p:extLst>
      <p:ext uri="{BB962C8B-B14F-4D97-AF65-F5344CB8AC3E}">
        <p14:creationId xmlns:p14="http://schemas.microsoft.com/office/powerpoint/2010/main" val="3157294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υπολογιστική σκέψη καθιστά τους μαθητές ψηφιακά εγγράμματους ώστε να είναι ικανοί να χρησιμοποιούν, να εκφράζονται και να αναπτύσσουν τις ιδέες τους μέσω της τεχνολογίας των πληροφοριών και επικοινωνιών, σε επίπεδο απαραίτητο και κατάλληλο για το εργασιακό περιβάλλον που θα συναντήσουν. Τους καθιστά συνάμα ενεργούς πολίτες για τη δημιουργική συμμετοχή τους στον σημερινό και αυριανό ψηφιακό κόσμο.</a:t>
            </a:r>
            <a:endParaRPr lang="el-GR" dirty="0"/>
          </a:p>
        </p:txBody>
      </p:sp>
    </p:spTree>
    <p:extLst>
      <p:ext uri="{BB962C8B-B14F-4D97-AF65-F5344CB8AC3E}">
        <p14:creationId xmlns:p14="http://schemas.microsoft.com/office/powerpoint/2010/main" val="3992994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έμφαση στα Προγράμματα Σπουδών στην Επιστήμη της Πληροφορικής και στην Υπολογιστική Σκέψη, με σαφή διαφοροποίηση από την απλή εκμάθηση των νέων τεχνολογιών (ΤΠΕ), καλλιεργεί ικανότητες του 21ου αιώνα, όπως η επίλυση προβλήματος, η λογική και κριτική σκέψη και η αναλυτική ικανότητα που είναι καθοριστικοί παράγοντες ανάπτυξης του ατόμου. Σκοπεύει επομένως, στην ολοκληρωμένη πληροφορική παιδεία του αποφοίτου Λυκείου.</a:t>
            </a:r>
            <a:endParaRPr lang="el-GR" dirty="0"/>
          </a:p>
        </p:txBody>
      </p:sp>
    </p:spTree>
    <p:extLst>
      <p:ext uri="{BB962C8B-B14F-4D97-AF65-F5344CB8AC3E}">
        <p14:creationId xmlns:p14="http://schemas.microsoft.com/office/powerpoint/2010/main" val="84266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Υπολογιστική Σκέψη 1/3</a:t>
            </a:r>
            <a:endParaRPr lang="el-GR" dirty="0"/>
          </a:p>
        </p:txBody>
      </p:sp>
      <p:sp>
        <p:nvSpPr>
          <p:cNvPr id="3" name="Θέση περιεχομένου 2"/>
          <p:cNvSpPr>
            <a:spLocks noGrp="1"/>
          </p:cNvSpPr>
          <p:nvPr>
            <p:ph idx="1"/>
          </p:nvPr>
        </p:nvSpPr>
        <p:spPr/>
        <p:txBody>
          <a:bodyPr>
            <a:normAutofit/>
          </a:bodyPr>
          <a:lstStyle/>
          <a:p>
            <a:r>
              <a:rPr lang="el-GR" dirty="0" smtClean="0"/>
              <a:t>Η Υπολογιστική Σκέψη αποτελεί μια νέα φιλοσοφία προσέγγισης όχι μόνο επίλυσης επιστημονικών προβλημάτων αλλά και αντιμετώπισης προκλήσεων της καθημερινότητας (</a:t>
            </a:r>
            <a:r>
              <a:rPr lang="el-GR" dirty="0" err="1" smtClean="0"/>
              <a:t>Lu</a:t>
            </a:r>
            <a:r>
              <a:rPr lang="el-GR" dirty="0" smtClean="0"/>
              <a:t>, </a:t>
            </a:r>
            <a:r>
              <a:rPr lang="el-GR" dirty="0" err="1" smtClean="0"/>
              <a:t>Fletcher</a:t>
            </a:r>
            <a:r>
              <a:rPr lang="el-GR" dirty="0" smtClean="0"/>
              <a:t>, 2009) . Θεωρείται κάτι πολύ περισσότερο από απλή χρήση υπολογιστών και τεχνολογίας.</a:t>
            </a:r>
          </a:p>
          <a:p>
            <a:r>
              <a:rPr lang="el-GR" dirty="0" smtClean="0"/>
              <a:t>Περιλαμβάνει ικανότητες επίλυσης προβλημάτων, σχεδιασμού συστημάτων και κατανόησης ανθρώπινης συμπεριφοράς (</a:t>
            </a:r>
            <a:r>
              <a:rPr lang="el-GR" dirty="0" err="1" smtClean="0"/>
              <a:t>Wing</a:t>
            </a:r>
            <a:r>
              <a:rPr lang="el-GR" dirty="0" smtClean="0"/>
              <a:t>, 2006). Θεωρείται ως μία </a:t>
            </a:r>
            <a:r>
              <a:rPr lang="el-GR" dirty="0" err="1" smtClean="0"/>
              <a:t>προκύπτουσα</a:t>
            </a:r>
            <a:r>
              <a:rPr lang="el-GR" dirty="0" smtClean="0"/>
              <a:t> βασική ικανότητα η οποία θα πρέπει να αποτελεί αναπόσπαστο κομμάτι της εκπαίδευσης από την πρώιμη ηλικία (</a:t>
            </a:r>
            <a:r>
              <a:rPr lang="el-GR" dirty="0" err="1" smtClean="0"/>
              <a:t>Wing</a:t>
            </a:r>
            <a:r>
              <a:rPr lang="el-GR" dirty="0" smtClean="0"/>
              <a:t>, 2008) , (</a:t>
            </a:r>
            <a:r>
              <a:rPr lang="el-GR" dirty="0" err="1" smtClean="0"/>
              <a:t>Denning</a:t>
            </a:r>
            <a:r>
              <a:rPr lang="el-GR" dirty="0" smtClean="0"/>
              <a:t>, 2009) . </a:t>
            </a:r>
            <a:endParaRPr lang="el-GR" dirty="0"/>
          </a:p>
        </p:txBody>
      </p:sp>
    </p:spTree>
    <p:extLst>
      <p:ext uri="{BB962C8B-B14F-4D97-AF65-F5344CB8AC3E}">
        <p14:creationId xmlns:p14="http://schemas.microsoft.com/office/powerpoint/2010/main" val="2732365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Υπολογιστική Σκέψη 2/3</a:t>
            </a:r>
            <a:endParaRPr lang="el-GR" dirty="0"/>
          </a:p>
        </p:txBody>
      </p:sp>
      <p:sp>
        <p:nvSpPr>
          <p:cNvPr id="3" name="Θέση περιεχομένου 2"/>
          <p:cNvSpPr>
            <a:spLocks noGrp="1"/>
          </p:cNvSpPr>
          <p:nvPr>
            <p:ph idx="1"/>
          </p:nvPr>
        </p:nvSpPr>
        <p:spPr/>
        <p:txBody>
          <a:bodyPr/>
          <a:lstStyle/>
          <a:p>
            <a:r>
              <a:rPr lang="el-GR" dirty="0" smtClean="0"/>
              <a:t>Τα τελευταία χρόνια, ο τομέας της εκπαίδευσης, θεωρώντας ότι η Υπολογιστική Σκέψη αποτελεί θεμελιώδη ικανότητα για όλους, έχει δείξει εμπράκτως το ενδιαφέρον του για την ενσωμάτωση της στον σχεδιασμό των αναλυτικών προγραμμάτων σπουδών της Πρωτοβάθμιας και Δευτεροβάθμιας Εκπαίδευσης (European </a:t>
            </a:r>
            <a:r>
              <a:rPr lang="el-GR" dirty="0" err="1" smtClean="0"/>
              <a:t>Schoolnet</a:t>
            </a:r>
            <a:r>
              <a:rPr lang="el-GR" dirty="0" smtClean="0"/>
              <a:t>, 2014-2015) , (</a:t>
            </a:r>
            <a:r>
              <a:rPr lang="el-GR" dirty="0" err="1" smtClean="0"/>
              <a:t>Barr</a:t>
            </a:r>
            <a:r>
              <a:rPr lang="el-GR" dirty="0" smtClean="0"/>
              <a:t>, </a:t>
            </a:r>
            <a:r>
              <a:rPr lang="el-GR" dirty="0" err="1" smtClean="0"/>
              <a:t>Stephenson</a:t>
            </a:r>
            <a:r>
              <a:rPr lang="el-GR" dirty="0" smtClean="0"/>
              <a:t>, 2011)  στα γνωστικά αντικείμενα των θετικών επιστημών και ειδικότερα της Πληροφορικής (STEMI – </a:t>
            </a:r>
            <a:r>
              <a:rPr lang="el-GR" dirty="0" err="1" smtClean="0"/>
              <a:t>Science</a:t>
            </a:r>
            <a:r>
              <a:rPr lang="el-GR" dirty="0" smtClean="0"/>
              <a:t>, </a:t>
            </a:r>
            <a:r>
              <a:rPr lang="el-GR" dirty="0" err="1" smtClean="0"/>
              <a:t>Technology</a:t>
            </a:r>
            <a:r>
              <a:rPr lang="el-GR" dirty="0" smtClean="0"/>
              <a:t>, </a:t>
            </a:r>
            <a:r>
              <a:rPr lang="el-GR" dirty="0" err="1" smtClean="0"/>
              <a:t>Engineering</a:t>
            </a:r>
            <a:r>
              <a:rPr lang="el-GR" dirty="0" smtClean="0"/>
              <a:t>, </a:t>
            </a:r>
            <a:r>
              <a:rPr lang="el-GR" dirty="0" err="1" smtClean="0"/>
              <a:t>Mathematics</a:t>
            </a:r>
            <a:r>
              <a:rPr lang="el-GR" dirty="0" smtClean="0"/>
              <a:t>, </a:t>
            </a:r>
            <a:r>
              <a:rPr lang="el-GR" dirty="0" err="1" smtClean="0"/>
              <a:t>Informatics</a:t>
            </a:r>
            <a:r>
              <a:rPr lang="el-GR" dirty="0" smtClean="0"/>
              <a:t>). </a:t>
            </a:r>
            <a:endParaRPr lang="el-GR" dirty="0"/>
          </a:p>
        </p:txBody>
      </p:sp>
    </p:spTree>
    <p:extLst>
      <p:ext uri="{BB962C8B-B14F-4D97-AF65-F5344CB8AC3E}">
        <p14:creationId xmlns:p14="http://schemas.microsoft.com/office/powerpoint/2010/main" val="2126502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64</TotalTime>
  <Words>1854</Words>
  <Application>Microsoft Office PowerPoint</Application>
  <PresentationFormat>Ευρεία οθόνη</PresentationFormat>
  <Paragraphs>76</Paragraphs>
  <Slides>27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27</vt:i4>
      </vt:variant>
    </vt:vector>
  </HeadingPairs>
  <TitlesOfParts>
    <vt:vector size="31" baseType="lpstr">
      <vt:lpstr>Arial</vt:lpstr>
      <vt:lpstr>Century Gothic</vt:lpstr>
      <vt:lpstr>Wingdings 3</vt:lpstr>
      <vt:lpstr>Αίθουσα συσκέψεων "Ιόν"</vt:lpstr>
      <vt:lpstr>Η Υπολογιστική Σκέψη στην Αθμια και Βθμια εκπαίδευση  Νίκος Τζιμόπουλος</vt:lpstr>
      <vt:lpstr>Ψηφιακές δεξιοτήτες </vt:lpstr>
      <vt:lpstr>Σε διεθνές επίπεδο, το έλλειμμα των ψηφιακών δεξιοτήτων εστιάζεται σε δύο βασικές παραμέτρους:</vt:lpstr>
      <vt:lpstr>Η παροχή ποιοτικής υπολογιστικής (computing) εκπαίδευσης με στόχο την ανάπτυξη της υπολογιστικής σκέψης, εφοδιάζει τους μαθητές με δεξιότητες που, μεταξύ άλλων:</vt:lpstr>
      <vt:lpstr>Παρουσίαση του PowerPoint</vt:lpstr>
      <vt:lpstr>Παρουσίαση του PowerPoint</vt:lpstr>
      <vt:lpstr>Παρουσίαση του PowerPoint</vt:lpstr>
      <vt:lpstr>Η Υπολογιστική Σκέψη 1/3</vt:lpstr>
      <vt:lpstr>Η Υπολογιστική Σκέψη 2/3</vt:lpstr>
      <vt:lpstr>Η Υπολογιστική Σκέψη 3/3</vt:lpstr>
      <vt:lpstr>Τι γίνεται αλλού;</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Τι ισχύει σήμερα;</vt:lpstr>
      <vt:lpstr>Στο Γυμνάσιο το μάθημα της Πληροφορικής διδάσκεται σε κάθε τάξη 1 ώρα/εβδομάδα μόνο.</vt:lpstr>
      <vt:lpstr>Παρουσίαση του PowerPoint</vt:lpstr>
      <vt:lpstr>Στο Λύκειο τα μαθήματα Πληροφορικής διδάσκονται:</vt:lpstr>
      <vt:lpstr>Παρουσίαση του PowerPoint</vt:lpstr>
      <vt:lpstr>Προτείνουμε να ενταχθούν τα μαθήματα Πληροφορικής στα προγράμματα σπουδών ως κεντρική επιλογή του Υπουργείου Παιδείας, όπως έχουν ήδη εφαρμόσει οι χώρες της Ευρωπαϊκής Ένωσης (και φαίνονται στα συνημμένα που σας στέλνουμε).  </vt:lpstr>
      <vt:lpstr>Ενιαίο Πρόγραμμα Σπουδών για την Πληροφορική που θα έχει ως στόχο να διασφαλίσει ότι όλοι οι μαθητές είναι ικανοί:</vt:lpstr>
      <vt:lpstr>Παρουσίαση του PowerPoint</vt:lpstr>
      <vt:lpstr>Προτάση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Υπολογιστική Σκέψη στην Αθμια και Βθμια εκπαίδευση</dc:title>
  <dc:creator>Νίκος Τζιμόπουλος</dc:creator>
  <cp:lastModifiedBy>Νίκος Τζιμόπουλος</cp:lastModifiedBy>
  <cp:revision>11</cp:revision>
  <dcterms:created xsi:type="dcterms:W3CDTF">2017-12-13T17:01:36Z</dcterms:created>
  <dcterms:modified xsi:type="dcterms:W3CDTF">2018-05-31T09:21:08Z</dcterms:modified>
</cp:coreProperties>
</file>