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omments/comment3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1"/>
  </p:notesMasterIdLst>
  <p:sldIdLst>
    <p:sldId id="311" r:id="rId5"/>
    <p:sldId id="264" r:id="rId6"/>
    <p:sldId id="256" r:id="rId7"/>
    <p:sldId id="293" r:id="rId8"/>
    <p:sldId id="261" r:id="rId9"/>
    <p:sldId id="295" r:id="rId10"/>
    <p:sldId id="265" r:id="rId11"/>
    <p:sldId id="266" r:id="rId12"/>
    <p:sldId id="316" r:id="rId13"/>
    <p:sldId id="314" r:id="rId14"/>
    <p:sldId id="281" r:id="rId15"/>
    <p:sldId id="296" r:id="rId16"/>
    <p:sldId id="270" r:id="rId17"/>
    <p:sldId id="302" r:id="rId18"/>
    <p:sldId id="301" r:id="rId19"/>
    <p:sldId id="268" r:id="rId20"/>
    <p:sldId id="271" r:id="rId21"/>
    <p:sldId id="305" r:id="rId22"/>
    <p:sldId id="317" r:id="rId23"/>
    <p:sldId id="284" r:id="rId24"/>
    <p:sldId id="300" r:id="rId25"/>
    <p:sldId id="272" r:id="rId26"/>
    <p:sldId id="273" r:id="rId27"/>
    <p:sldId id="289" r:id="rId28"/>
    <p:sldId id="294" r:id="rId29"/>
    <p:sldId id="276" r:id="rId30"/>
    <p:sldId id="277" r:id="rId31"/>
    <p:sldId id="297" r:id="rId32"/>
    <p:sldId id="315" r:id="rId33"/>
    <p:sldId id="274" r:id="rId34"/>
    <p:sldId id="310" r:id="rId35"/>
    <p:sldId id="299" r:id="rId36"/>
    <p:sldId id="285" r:id="rId37"/>
    <p:sldId id="283" r:id="rId38"/>
    <p:sldId id="279" r:id="rId39"/>
    <p:sldId id="280" r:id="rId4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ina malagrida" initials="rm" lastIdx="13" clrIdx="0">
    <p:extLst>
      <p:ext uri="{19B8F6BF-5375-455C-9EA6-DF929625EA0E}">
        <p15:presenceInfo xmlns:p15="http://schemas.microsoft.com/office/powerpoint/2012/main" xmlns="" userId="S::rmalagrida_irsicaixa.es#ext#@exusinnovation.onmicrosoft.com::75df3f95-4d24-430c-9188-98972b69708e" providerId="AD"/>
      </p:ext>
    </p:extLst>
  </p:cmAuthor>
  <p:cmAuthor id="2" name="Candela Bravo" initials="CB" lastIdx="5" clrIdx="1">
    <p:extLst>
      <p:ext uri="{19B8F6BF-5375-455C-9EA6-DF929625EA0E}">
        <p15:presenceInfo xmlns:p15="http://schemas.microsoft.com/office/powerpoint/2012/main" xmlns="" userId="S::candela_loba.pt#ext#@exusinnovation.onmicrosoft.com::0a32c907-4059-43bc-baee-74508f942a8f" providerId="AD"/>
      </p:ext>
    </p:extLst>
  </p:cmAuthor>
  <p:cmAuthor id="3" name="Jessica Fernandez Morales" initials="JFM" lastIdx="31" clrIdx="2">
    <p:extLst>
      <p:ext uri="{19B8F6BF-5375-455C-9EA6-DF929625EA0E}">
        <p15:presenceInfo xmlns:p15="http://schemas.microsoft.com/office/powerpoint/2012/main" xmlns="" userId="S-1-5-21-1142186925-1112282604-1537874043-5593" providerId="AD"/>
      </p:ext>
    </p:extLst>
  </p:cmAuthor>
  <p:cmAuthor id="4" name="Jessica" initials="J" lastIdx="2" clrIdx="3">
    <p:extLst>
      <p:ext uri="{19B8F6BF-5375-455C-9EA6-DF929625EA0E}">
        <p15:presenceInfo xmlns:p15="http://schemas.microsoft.com/office/powerpoint/2012/main" xmlns="" userId="Jess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488A"/>
    <a:srgbClr val="4A65D8"/>
    <a:srgbClr val="686868"/>
    <a:srgbClr val="5AF8BE"/>
    <a:srgbClr val="4472C4"/>
    <a:srgbClr val="404040"/>
    <a:srgbClr val="F7EF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CF21A-533E-40A3-BBB9-911D34E44D99}" v="53" dt="2021-01-29T14:31:50.506"/>
    <p1510:client id="{136916E8-645F-87EE-0FC0-BF82B74D0FBC}" v="4" dt="2021-05-14T09:54:37.920"/>
    <p1510:client id="{4B0C1B30-1790-6CBC-2C1A-DA645F2DEC68}" v="1004" dt="2021-05-12T14:14:18.185"/>
    <p1510:client id="{8358AE37-37F0-610C-0AC6-C2F7531882E1}" v="237" dt="2021-05-11T16:26:43.290"/>
    <p1510:client id="{857FF4C7-CB53-4936-B262-432F9F66F5C4}" v="14" dt="2021-02-02T10:26:35.885"/>
    <p1510:client id="{8723C79F-D048-2000-AA56-7EC01E2A4802}" v="1" dt="2021-05-12T10:07:51.787"/>
    <p1510:client id="{8B846C14-E2DC-7224-8214-D09DD216C2C7}" v="69" dt="2021-05-14T13:58:42.710"/>
    <p1510:client id="{8D956C44-28D3-FEBD-0752-720AF18551C4}" v="81" dt="2021-05-14T13:59:04.057"/>
    <p1510:client id="{9323C79F-8061-2000-AA56-7A6FC9BD957C}" v="3" dt="2021-05-12T10:08:43.844"/>
    <p1510:client id="{9B280930-2D25-453A-11CC-2658146C132B}" v="71" dt="2021-02-03T15:14:29.635"/>
    <p1510:client id="{C5B0E3E4-436A-F34E-005E-E2458FEA0206}" v="48" dt="2021-02-09T10:51:46.371"/>
    <p1510:client id="{C7BDC89F-C0FA-2000-D9ED-A2854C5B734F}" v="8" dt="2021-05-17T09:45:53.248"/>
    <p1510:client id="{D2D3C79F-40EB-2000-AA56-78F518E740BF}" v="155" dt="2021-05-14T13:36:04.779"/>
    <p1510:client id="{DF3D6A62-B7FF-2150-6A2A-67131F779C9D}" v="408" dt="2021-05-13T12:42:58.338"/>
    <p1510:client id="{E2A55163-9C69-4494-0C95-FF506339D8C9}" v="1540" dt="2021-05-11T16:29:21.591"/>
    <p1510:client id="{EC71C79F-B04E-2000-D958-F672C906E2DA}" v="55" dt="2021-05-13T08:59:07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Estilo Claro 1 - Destaqu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4-20T14:26:25.945" idx="8">
    <p:pos x="1303" y="1114"/>
    <p:text>@Ale please check: Has these numbers been lowered down due to the pandemic barriers?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4-20T15:12:30.497" idx="15">
    <p:pos x="6214" y="3759"/>
    <p:text>Confirm if this is the procedure for people interested in benefitting from connect activities/resources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5-12T09:52:21.911" idx="2">
    <p:pos x="7073" y="506"/>
    <p:text>This slide is hidden because it doesn't add essential information for engagement. It can be used if the partner considers it necessary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310D9-24CD-46CF-97F1-BAC5052DA96E}" type="datetimeFigureOut">
              <a:rPr lang="pt-PT" smtClean="0"/>
              <a:pPr/>
              <a:t>29/05/2021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BE56B-C20D-4090-BA94-89E7F614B27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0575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3695" indent="-353695">
              <a:spcAft>
                <a:spcPts val="600"/>
              </a:spcAft>
            </a:pPr>
            <a:r>
              <a:rPr lang="en-GB" sz="1200" noProof="0">
                <a:solidFill>
                  <a:srgbClr val="FF488A"/>
                </a:solidFill>
              </a:rPr>
              <a:t>we-CARE</a:t>
            </a:r>
            <a:r>
              <a:rPr lang="en-GB" sz="1200" noProof="0"/>
              <a:t> informal learning with professionals and family introducing the challenge</a:t>
            </a:r>
          </a:p>
          <a:p>
            <a:pPr marL="353695" indent="-353695">
              <a:spcAft>
                <a:spcPts val="600"/>
              </a:spcAft>
            </a:pPr>
            <a:r>
              <a:rPr lang="en-GB" sz="1200" noProof="0">
                <a:solidFill>
                  <a:srgbClr val="FF488A"/>
                </a:solidFill>
              </a:rPr>
              <a:t>we-KNOW</a:t>
            </a:r>
            <a:r>
              <a:rPr lang="en-GB" sz="1200" noProof="0"/>
              <a:t> formal learning focused on the students’ acquiring the scientific understanding and skills</a:t>
            </a:r>
          </a:p>
          <a:p>
            <a:pPr marL="353695" indent="-353695">
              <a:spcAft>
                <a:spcPts val="600"/>
              </a:spcAft>
            </a:pPr>
            <a:r>
              <a:rPr lang="en-GB" sz="1200" noProof="0">
                <a:solidFill>
                  <a:srgbClr val="FF488A"/>
                </a:solidFill>
              </a:rPr>
              <a:t>we-DO</a:t>
            </a:r>
            <a:r>
              <a:rPr lang="en-GB" sz="1200" noProof="0"/>
              <a:t> students turn their knowledge and skills into participatory science-action including an evaluation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E56B-C20D-4090-BA94-89E7F614B278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22666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3695" indent="-353695">
              <a:spcAft>
                <a:spcPts val="600"/>
              </a:spcAft>
            </a:pPr>
            <a:r>
              <a:rPr lang="en-GB" sz="1200" noProof="0">
                <a:solidFill>
                  <a:srgbClr val="FF488A"/>
                </a:solidFill>
              </a:rPr>
              <a:t>we-CARE</a:t>
            </a:r>
            <a:r>
              <a:rPr lang="en-GB" sz="1200" noProof="0"/>
              <a:t> informal learning with professionals and family introducing the challenge</a:t>
            </a:r>
          </a:p>
          <a:p>
            <a:pPr marL="353695" indent="-353695">
              <a:spcAft>
                <a:spcPts val="600"/>
              </a:spcAft>
            </a:pPr>
            <a:r>
              <a:rPr lang="en-GB" sz="1200" noProof="0">
                <a:solidFill>
                  <a:srgbClr val="FF488A"/>
                </a:solidFill>
              </a:rPr>
              <a:t>we-KNOW</a:t>
            </a:r>
            <a:r>
              <a:rPr lang="en-GB" sz="1200" noProof="0"/>
              <a:t> formal learning focused on the students’ acquiring the scientific understanding and skills</a:t>
            </a:r>
          </a:p>
          <a:p>
            <a:pPr marL="353695" indent="-353695">
              <a:spcAft>
                <a:spcPts val="600"/>
              </a:spcAft>
            </a:pPr>
            <a:r>
              <a:rPr lang="en-GB" sz="1200" noProof="0">
                <a:solidFill>
                  <a:srgbClr val="FF488A"/>
                </a:solidFill>
              </a:rPr>
              <a:t>we-DO</a:t>
            </a:r>
            <a:r>
              <a:rPr lang="en-GB" sz="1200" noProof="0"/>
              <a:t> students turn their knowledge and skills into participatory science-action including an evaluation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E56B-C20D-4090-BA94-89E7F614B278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50530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platform is built to answer the needs of secondary teachers, with creative educational materials and peers to CONNECT with – All in one place;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 fontAlgn="base"/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 from inclusive, engaging and fun educational approaches and curriculum materials to support your science lessons;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 fontAlgn="base"/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Inspire your students by interacting with </a:t>
            </a:r>
            <a:r>
              <a:rPr lang="it-I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 professionals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receive the support you need through coaching and webinars;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 fontAlgn="base"/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Stay tuned for a unique repository of best practices on open schooling.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E56B-C20D-4090-BA94-89E7F614B278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09978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3695" indent="-353695">
              <a:spcAft>
                <a:spcPts val="600"/>
              </a:spcAft>
            </a:pPr>
            <a:r>
              <a:rPr lang="en-GB" sz="1200" noProof="0">
                <a:solidFill>
                  <a:srgbClr val="FF488A"/>
                </a:solidFill>
              </a:rPr>
              <a:t>we-CARE</a:t>
            </a:r>
            <a:r>
              <a:rPr lang="en-GB" sz="1200" noProof="0"/>
              <a:t> informal learning with professionals and family introducing the challenge</a:t>
            </a:r>
          </a:p>
          <a:p>
            <a:pPr marL="353695" indent="-353695">
              <a:spcAft>
                <a:spcPts val="600"/>
              </a:spcAft>
            </a:pPr>
            <a:r>
              <a:rPr lang="en-GB" sz="1200" noProof="0">
                <a:solidFill>
                  <a:srgbClr val="FF488A"/>
                </a:solidFill>
              </a:rPr>
              <a:t>we-KNOW</a:t>
            </a:r>
            <a:r>
              <a:rPr lang="en-GB" sz="1200" noProof="0"/>
              <a:t> formal learning focused on the students’ acquiring the scientific understanding and skills</a:t>
            </a:r>
          </a:p>
          <a:p>
            <a:pPr marL="353695" indent="-353695">
              <a:spcAft>
                <a:spcPts val="600"/>
              </a:spcAft>
            </a:pPr>
            <a:r>
              <a:rPr lang="en-GB" sz="1200" noProof="0">
                <a:solidFill>
                  <a:srgbClr val="FF488A"/>
                </a:solidFill>
              </a:rPr>
              <a:t>we-DO</a:t>
            </a:r>
            <a:r>
              <a:rPr lang="en-GB" sz="1200" noProof="0"/>
              <a:t> students turn their knowledge and skills into participatory science-action including an evaluation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E56B-C20D-4090-BA94-89E7F614B278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08915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9542" y="1521229"/>
            <a:ext cx="9138458" cy="1911927"/>
          </a:xfrm>
          <a:prstGeom prst="rect">
            <a:avLst/>
          </a:prstGeom>
        </p:spPr>
        <p:txBody>
          <a:bodyPr anchor="b"/>
          <a:lstStyle>
            <a:lvl1pPr algn="ctr">
              <a:defRPr sz="5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Title</a:t>
            </a:r>
            <a:r>
              <a:rPr lang="pt-PT"/>
              <a:t> of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presentation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err="1"/>
              <a:t>Subtitle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, </a:t>
            </a:r>
            <a:r>
              <a:rPr lang="pt-PT" err="1"/>
              <a:t>if</a:t>
            </a:r>
            <a:r>
              <a:rPr lang="pt-PT"/>
              <a:t> </a:t>
            </a:r>
            <a:r>
              <a:rPr lang="pt-PT" err="1"/>
              <a:t>needed</a:t>
            </a:r>
            <a:endParaRPr lang="pt-PT"/>
          </a:p>
        </p:txBody>
      </p:sp>
      <p:sp>
        <p:nvSpPr>
          <p:cNvPr id="10" name="Marcador de Posição do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3744057" y="6040194"/>
            <a:ext cx="4703885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/>
              <a:t>Date/ </a:t>
            </a:r>
            <a:r>
              <a:rPr lang="pt-PT" err="1"/>
              <a:t>event</a:t>
            </a:r>
            <a:r>
              <a:rPr lang="pt-PT"/>
              <a:t> </a:t>
            </a:r>
            <a:r>
              <a:rPr lang="pt-PT" err="1"/>
              <a:t>info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05786"/>
            <a:ext cx="10407650" cy="4641850"/>
          </a:xfrm>
          <a:prstGeom prst="rect">
            <a:avLst/>
          </a:prstGeom>
        </p:spPr>
        <p:txBody>
          <a:bodyPr/>
          <a:lstStyle>
            <a:lvl2pPr marL="623888" indent="-457200">
              <a:buClr>
                <a:srgbClr val="5AF8BE"/>
              </a:buClr>
              <a:buFont typeface="+mj-lt"/>
              <a:buAutoNum type="arabicPeriod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start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index</a:t>
            </a:r>
            <a:endParaRPr lang="pt-PT"/>
          </a:p>
          <a:p>
            <a:pPr lvl="1"/>
            <a:endParaRPr lang="pt-PT"/>
          </a:p>
          <a:p>
            <a:pPr lvl="1"/>
            <a:endParaRPr lang="pt-PT"/>
          </a:p>
        </p:txBody>
      </p:sp>
      <p:sp>
        <p:nvSpPr>
          <p:cNvPr id="8" name="Marcador de Posição do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57908"/>
            <a:ext cx="10407650" cy="692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err="1"/>
              <a:t>Title</a:t>
            </a:r>
            <a:r>
              <a:rPr lang="pt-PT"/>
              <a:t> of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presentation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22617" y="2766218"/>
            <a:ext cx="7155873" cy="17475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Title</a:t>
            </a:r>
            <a:r>
              <a:rPr lang="pt-PT"/>
              <a:t> of </a:t>
            </a:r>
            <a:r>
              <a:rPr lang="pt-PT" err="1"/>
              <a:t>section</a:t>
            </a:r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ce+Autho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166813"/>
            <a:ext cx="10515600" cy="2852737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/>
              <a:t>“</a:t>
            </a:r>
            <a:r>
              <a:rPr lang="pt-PT" err="1"/>
              <a:t>Highlight</a:t>
            </a:r>
            <a:r>
              <a:rPr lang="pt-PT"/>
              <a:t> </a:t>
            </a:r>
            <a:r>
              <a:rPr lang="pt-PT" err="1"/>
              <a:t>phrase</a:t>
            </a:r>
            <a:r>
              <a:rPr lang="pt-PT"/>
              <a:t> </a:t>
            </a:r>
            <a:r>
              <a:rPr lang="pt-PT" err="1"/>
              <a:t>lorem</a:t>
            </a:r>
            <a:r>
              <a:rPr lang="pt-PT"/>
              <a:t> </a:t>
            </a:r>
            <a:r>
              <a:rPr lang="pt-PT" err="1"/>
              <a:t>ipsum</a:t>
            </a:r>
            <a:r>
              <a:rPr lang="pt-PT"/>
              <a:t> </a:t>
            </a:r>
            <a:r>
              <a:rPr lang="pt-PT" err="1"/>
              <a:t>dolor</a:t>
            </a:r>
            <a:r>
              <a:rPr lang="pt-PT"/>
              <a:t> set </a:t>
            </a:r>
            <a:r>
              <a:rPr lang="pt-PT" err="1"/>
              <a:t>amet</a:t>
            </a:r>
            <a:r>
              <a:rPr lang="pt-PT"/>
              <a:t> </a:t>
            </a:r>
            <a:r>
              <a:rPr lang="pt-PT" err="1"/>
              <a:t>consectetuer</a:t>
            </a:r>
            <a:r>
              <a:rPr lang="pt-PT"/>
              <a:t> </a:t>
            </a:r>
            <a:r>
              <a:rPr lang="pt-PT" err="1"/>
              <a:t>adipiscing</a:t>
            </a:r>
            <a:r>
              <a:rPr lang="pt-PT"/>
              <a:t>”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Author</a:t>
            </a:r>
            <a:r>
              <a:rPr lang="pt-PT"/>
              <a:t> </a:t>
            </a:r>
            <a:r>
              <a:rPr lang="pt-PT" err="1"/>
              <a:t>name</a:t>
            </a:r>
            <a:r>
              <a:rPr lang="pt-PT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subtitle of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Title</a:t>
            </a:r>
            <a:r>
              <a:rPr lang="pt-PT"/>
              <a:t> of </a:t>
            </a:r>
            <a:r>
              <a:rPr lang="pt-PT" err="1"/>
              <a:t>section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Subtitle</a:t>
            </a:r>
            <a:r>
              <a:rPr lang="pt-PT"/>
              <a:t> of </a:t>
            </a:r>
            <a:r>
              <a:rPr lang="pt-PT" err="1"/>
              <a:t>section</a:t>
            </a:r>
            <a:r>
              <a:rPr lang="pt-PT"/>
              <a:t>, </a:t>
            </a:r>
            <a:r>
              <a:rPr lang="pt-PT" err="1"/>
              <a:t>if</a:t>
            </a:r>
            <a:r>
              <a:rPr lang="pt-PT"/>
              <a:t> </a:t>
            </a:r>
            <a:r>
              <a:rPr lang="pt-PT" err="1"/>
              <a:t>needed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with bullet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199" y="347542"/>
            <a:ext cx="10515600" cy="59119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add</a:t>
            </a:r>
            <a:r>
              <a:rPr lang="pt-PT"/>
              <a:t> a </a:t>
            </a:r>
            <a:r>
              <a:rPr lang="pt-PT" err="1"/>
              <a:t>title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217815"/>
            <a:ext cx="10515600" cy="4576763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5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5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5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5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5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err="1"/>
              <a:t>Write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text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</a:t>
            </a:r>
            <a:r>
              <a:rPr lang="pt-PT" err="1"/>
              <a:t>bullets</a:t>
            </a:r>
            <a:endParaRPr lang="pt-PT"/>
          </a:p>
          <a:p>
            <a:pPr lvl="0"/>
            <a:r>
              <a:rPr lang="pt-PT" err="1"/>
              <a:t>First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1"/>
            <a:r>
              <a:rPr lang="pt-PT" err="1"/>
              <a:t>Second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2"/>
            <a:r>
              <a:rPr lang="pt-PT" err="1"/>
              <a:t>Third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3"/>
            <a:r>
              <a:rPr lang="pt-PT" err="1"/>
              <a:t>Fourth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4"/>
            <a:r>
              <a:rPr lang="pt-PT" err="1"/>
              <a:t>Fifth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te+Im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384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Write</a:t>
            </a:r>
            <a:r>
              <a:rPr lang="pt-PT"/>
              <a:t> a </a:t>
            </a:r>
            <a:r>
              <a:rPr lang="pt-PT" err="1"/>
              <a:t>sentence</a:t>
            </a:r>
            <a:r>
              <a:rPr lang="pt-PT"/>
              <a:t> </a:t>
            </a:r>
            <a:r>
              <a:rPr lang="pt-PT" err="1"/>
              <a:t>here</a:t>
            </a:r>
            <a:endParaRPr lang="pt-PT"/>
          </a:p>
        </p:txBody>
      </p:sp>
      <p:sp>
        <p:nvSpPr>
          <p:cNvPr id="4" name="Marcador de Posição da Imagem 3"/>
          <p:cNvSpPr>
            <a:spLocks noGrp="1"/>
          </p:cNvSpPr>
          <p:nvPr>
            <p:ph type="pic" sz="quarter" idx="10"/>
          </p:nvPr>
        </p:nvSpPr>
        <p:spPr>
          <a:xfrm>
            <a:off x="1836102" y="1517261"/>
            <a:ext cx="8519794" cy="3823478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8462" y="6110288"/>
            <a:ext cx="3775075" cy="38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err="1"/>
              <a:t>Description</a:t>
            </a:r>
            <a:r>
              <a:rPr lang="pt-PT"/>
              <a:t> of </a:t>
            </a:r>
            <a:r>
              <a:rPr lang="pt-PT" err="1"/>
              <a:t>image</a:t>
            </a:r>
            <a:r>
              <a:rPr lang="pt-PT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te+Tab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73718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Write</a:t>
            </a:r>
            <a:r>
              <a:rPr lang="pt-PT"/>
              <a:t> a </a:t>
            </a:r>
            <a:r>
              <a:rPr lang="pt-PT" err="1"/>
              <a:t>sentence</a:t>
            </a:r>
            <a:r>
              <a:rPr lang="pt-PT"/>
              <a:t> </a:t>
            </a:r>
            <a:r>
              <a:rPr lang="pt-PT" err="1"/>
              <a:t>here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8462" y="6110288"/>
            <a:ext cx="3775075" cy="38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err="1"/>
              <a:t>Description</a:t>
            </a:r>
            <a:r>
              <a:rPr lang="pt-PT"/>
              <a:t> of </a:t>
            </a:r>
            <a:r>
              <a:rPr lang="pt-PT" err="1"/>
              <a:t>image</a:t>
            </a:r>
            <a:r>
              <a:rPr lang="pt-PT"/>
              <a:t> </a:t>
            </a:r>
          </a:p>
        </p:txBody>
      </p:sp>
      <p:sp>
        <p:nvSpPr>
          <p:cNvPr id="7" name="Marcador de Posição da Tabela 6">
            <a:extLst>
              <a:ext uri="{FF2B5EF4-FFF2-40B4-BE49-F238E27FC236}">
                <a16:creationId xmlns="" xmlns:a16="http://schemas.microsoft.com/office/drawing/2014/main" id="{BB552F93-A166-46CC-B918-3C5C94AF093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188576" y="1533525"/>
            <a:ext cx="9659937" cy="37909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502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359876" y="2535054"/>
            <a:ext cx="9665676" cy="2930891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Thank</a:t>
            </a:r>
            <a:r>
              <a:rPr lang="pt-PT"/>
              <a:t> </a:t>
            </a:r>
            <a:r>
              <a:rPr lang="pt-PT" err="1"/>
              <a:t>you</a:t>
            </a:r>
            <a:endParaRPr lang="pt-PT"/>
          </a:p>
        </p:txBody>
      </p:sp>
      <p:sp>
        <p:nvSpPr>
          <p:cNvPr id="10" name="Marcador de Posição do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3744057" y="6040194"/>
            <a:ext cx="4703885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err="1"/>
              <a:t>Additional</a:t>
            </a:r>
            <a:r>
              <a:rPr lang="pt-PT"/>
              <a:t> </a:t>
            </a:r>
            <a:r>
              <a:rPr lang="pt-PT" err="1"/>
              <a:t>info</a:t>
            </a:r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55" r:id="rId7"/>
    <p:sldLayoutId id="2147483658" r:id="rId8"/>
    <p:sldLayoutId id="2147483656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12" Type="http://schemas.openxmlformats.org/officeDocument/2006/relationships/hyperlink" Target="https://sarapis.org/what-is-data-preparednes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Seedling.svg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hyperlink" Target="https://svgsilh.com/tag/cursor-1.html" TargetMode="External"/><Relationship Id="rId4" Type="http://schemas.openxmlformats.org/officeDocument/2006/relationships/hyperlink" Target="http://graphicdesign.stackexchange.com/questions/71402/what-is-the-best-icon-to-use-for-an-items-state-of-i-need-to-borrow-and-i-a" TargetMode="External"/><Relationship Id="rId9" Type="http://schemas.openxmlformats.org/officeDocument/2006/relationships/image" Target="../media/image15.sv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pixabay.com/en/teenager-youth-forest-group-959125/" TargetMode="External"/><Relationship Id="rId7" Type="http://schemas.openxmlformats.org/officeDocument/2006/relationships/hyperlink" Target="https://www.flickr.com/photos/wwworks/3058182308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hyperlink" Target="https://www.flickr.com/photos/65709282@N03/6778431834/" TargetMode="Externa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newsupdate.com/2013/03/12/photo-gallery-rewilding-europe-part-ii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connect-eu.exus.co.uk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hyperlink" Target="https://tinyurl.com/engagementwithconnect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nect-science.net/expert-advisory-board/" TargetMode="External"/><Relationship Id="rId2" Type="http://schemas.openxmlformats.org/officeDocument/2006/relationships/hyperlink" Target="https://www.connect-science.net/user-advisory-board/" TargetMode="Externa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1228621E-7ABB-4212-9A77-37E231D4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120" y="1751942"/>
            <a:ext cx="10515600" cy="2447592"/>
          </a:xfrm>
        </p:spPr>
        <p:txBody>
          <a:bodyPr lIns="91440" tIns="45720" rIns="91440" bIns="45720" anchor="b"/>
          <a:lstStyle/>
          <a:p>
            <a:pPr algn="ctr"/>
            <a:r>
              <a:rPr lang="en-GB" sz="4400" dirty="0" smtClean="0">
                <a:solidFill>
                  <a:srgbClr val="4472C4"/>
                </a:solidFill>
                <a:latin typeface="Arial"/>
                <a:cs typeface="Arial"/>
              </a:rPr>
              <a:t>Connect: </a:t>
            </a:r>
            <a:r>
              <a:rPr lang="en-GB" sz="4000" noProof="0" dirty="0" smtClean="0">
                <a:latin typeface="Arial "/>
                <a:cs typeface="Arial"/>
              </a:rPr>
              <a:t/>
            </a:r>
            <a:br>
              <a:rPr lang="en-GB" sz="4000" noProof="0" dirty="0" smtClean="0">
                <a:latin typeface="Arial "/>
                <a:cs typeface="Arial"/>
              </a:rPr>
            </a:br>
            <a:r>
              <a:rPr lang="en-GB" sz="4000" noProof="0" dirty="0" smtClean="0">
                <a:latin typeface="Arial "/>
                <a:cs typeface="Arial"/>
              </a:rPr>
              <a:t>A new project in the </a:t>
            </a:r>
            <a:r>
              <a:rPr lang="en-GB" sz="4000" noProof="0" dirty="0" err="1" smtClean="0">
                <a:latin typeface="Arial "/>
                <a:cs typeface="Arial"/>
              </a:rPr>
              <a:t>Scientix</a:t>
            </a:r>
            <a:r>
              <a:rPr lang="en-GB" sz="4000" noProof="0" dirty="0" smtClean="0">
                <a:latin typeface="Arial "/>
                <a:cs typeface="Arial"/>
              </a:rPr>
              <a:t> Projects Database: What Connect means for Greece</a:t>
            </a:r>
            <a:endParaRPr lang="en-GB" sz="4000" noProof="0" dirty="0">
              <a:cs typeface="Arial"/>
            </a:endParaRP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D81B557F-EED4-4F67-BC6C-8A283FBC1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62" y="4322179"/>
            <a:ext cx="10478575" cy="643717"/>
          </a:xfrm>
        </p:spPr>
        <p:txBody>
          <a:bodyPr lIns="91440" tIns="45720" rIns="91440" bIns="45720" anchor="t"/>
          <a:lstStyle/>
          <a:p>
            <a:pPr algn="ctr"/>
            <a:r>
              <a:rPr lang="en-US" b="1" dirty="0" smtClean="0"/>
              <a:t>https://www.connect-science.net/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1074517" y="168812"/>
            <a:ext cx="100302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Giorgos</a:t>
            </a:r>
            <a:r>
              <a:rPr lang="en-US" b="1" dirty="0" smtClean="0"/>
              <a:t> </a:t>
            </a:r>
            <a:r>
              <a:rPr lang="en-US" b="1" dirty="0" err="1" smtClean="0"/>
              <a:t>Panselinas</a:t>
            </a:r>
            <a:endParaRPr lang="en-US" b="1" dirty="0" smtClean="0"/>
          </a:p>
          <a:p>
            <a:pPr algn="ctr"/>
            <a:r>
              <a:rPr lang="en-US" b="1" dirty="0" smtClean="0"/>
              <a:t>Project Manager of Connect </a:t>
            </a:r>
          </a:p>
          <a:p>
            <a:pPr algn="ctr"/>
            <a:r>
              <a:rPr lang="en-US" b="1" dirty="0" smtClean="0"/>
              <a:t>on behalf of the</a:t>
            </a:r>
          </a:p>
          <a:p>
            <a:pPr algn="ctr"/>
            <a:r>
              <a:rPr lang="en-US" b="1" dirty="0" smtClean="0"/>
              <a:t>Regional  Directorate  of P&amp;S Education of </a:t>
            </a:r>
            <a:r>
              <a:rPr lang="en-US" b="1" dirty="0" smtClean="0"/>
              <a:t>Crete</a:t>
            </a:r>
          </a:p>
          <a:p>
            <a:pPr algn="ctr"/>
            <a:r>
              <a:rPr lang="en-US" b="1" dirty="0" smtClean="0"/>
              <a:t>panselin@gmail.com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3036960" y="5036234"/>
            <a:ext cx="610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Scientix</a:t>
            </a:r>
            <a:r>
              <a:rPr lang="en-US" b="1" dirty="0" smtClean="0"/>
              <a:t> Greece Event</a:t>
            </a:r>
          </a:p>
          <a:p>
            <a:pPr algn="ctr"/>
            <a:r>
              <a:rPr lang="en-US" b="1" dirty="0" smtClean="0"/>
              <a:t>29/5/2021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925978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/>
          <a:srcRect l="18416" t="16844" r="63094" b="22380"/>
          <a:stretch/>
        </p:blipFill>
        <p:spPr>
          <a:xfrm>
            <a:off x="4855873" y="2223190"/>
            <a:ext cx="2254313" cy="2435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54FE2D2-66F6-4FFA-90E2-897E191C3E0F}"/>
              </a:ext>
            </a:extLst>
          </p:cNvPr>
          <p:cNvSpPr txBox="1"/>
          <p:nvPr/>
        </p:nvSpPr>
        <p:spPr>
          <a:xfrm>
            <a:off x="2165730" y="1896791"/>
            <a:ext cx="2545976" cy="923330"/>
          </a:xfrm>
          <a:prstGeom prst="rect">
            <a:avLst/>
          </a:prstGeom>
          <a:solidFill>
            <a:srgbClr val="5AF8BE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686868"/>
              </a:solidFill>
            </a:endParaRPr>
          </a:p>
          <a:p>
            <a:r>
              <a:rPr lang="en-US">
                <a:solidFill>
                  <a:srgbClr val="686868"/>
                </a:solidFill>
              </a:rPr>
              <a:t>Tight curricula</a:t>
            </a:r>
          </a:p>
          <a:p>
            <a:endParaRPr lang="en-US">
              <a:solidFill>
                <a:srgbClr val="686868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7F41E14-00C8-4B8D-BEAE-5CF9FB20E5C0}"/>
              </a:ext>
            </a:extLst>
          </p:cNvPr>
          <p:cNvSpPr txBox="1"/>
          <p:nvPr/>
        </p:nvSpPr>
        <p:spPr>
          <a:xfrm>
            <a:off x="7254353" y="2134535"/>
            <a:ext cx="2545976" cy="923330"/>
          </a:xfrm>
          <a:prstGeom prst="rect">
            <a:avLst/>
          </a:prstGeom>
          <a:solidFill>
            <a:srgbClr val="FF488A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My science lessons are already highly valued by my students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BB56BA-1B0C-4FFE-AF1D-EA4652F03E9C}"/>
              </a:ext>
            </a:extLst>
          </p:cNvPr>
          <p:cNvSpPr txBox="1"/>
          <p:nvPr/>
        </p:nvSpPr>
        <p:spPr>
          <a:xfrm>
            <a:off x="2165730" y="3606822"/>
            <a:ext cx="2545976" cy="1200329"/>
          </a:xfrm>
          <a:prstGeom prst="rect">
            <a:avLst/>
          </a:prstGeom>
          <a:solidFill>
            <a:srgbClr val="FF488A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I do not see the value of collaborating with stakeholders outside my school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3AF7376-869D-45CA-8DE0-6CB21CA32A67}"/>
              </a:ext>
            </a:extLst>
          </p:cNvPr>
          <p:cNvSpPr txBox="1"/>
          <p:nvPr/>
        </p:nvSpPr>
        <p:spPr>
          <a:xfrm>
            <a:off x="6807851" y="4196907"/>
            <a:ext cx="2572870" cy="923330"/>
          </a:xfrm>
          <a:prstGeom prst="rect">
            <a:avLst/>
          </a:prstGeom>
          <a:solidFill>
            <a:srgbClr val="4A65D8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It is not my duty to improve the role of science in my community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96CC85F-FC2E-4216-8B5F-2BDB5AFC3352}"/>
              </a:ext>
            </a:extLst>
          </p:cNvPr>
          <p:cNvSpPr txBox="1"/>
          <p:nvPr/>
        </p:nvSpPr>
        <p:spPr>
          <a:xfrm>
            <a:off x="6972499" y="3222102"/>
            <a:ext cx="2252981" cy="646331"/>
          </a:xfrm>
          <a:prstGeom prst="rect">
            <a:avLst/>
          </a:prstGeom>
          <a:solidFill>
            <a:srgbClr val="5AF8BE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86868"/>
                </a:solidFill>
                <a:cs typeface="Calibri"/>
              </a:rPr>
              <a:t>I do not know how to start the change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237130" y="5495453"/>
            <a:ext cx="979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During this presentation we will describe what CONNECT can offer to overcome these diffiiculties.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="" xmlns:a16="http://schemas.microsoft.com/office/drawing/2014/main" id="{C2FCFC0F-7D8D-4BFD-8949-9CDD158BA125}"/>
              </a:ext>
            </a:extLst>
          </p:cNvPr>
          <p:cNvSpPr txBox="1"/>
          <p:nvPr/>
        </p:nvSpPr>
        <p:spPr>
          <a:xfrm>
            <a:off x="4593943" y="1216535"/>
            <a:ext cx="3389594" cy="923330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86868"/>
                </a:solidFill>
              </a:rPr>
              <a:t>Promoting Science capital by engaging stakeholders is difficult &amp; takes time</a:t>
            </a:r>
            <a:endParaRPr lang="en-US">
              <a:solidFill>
                <a:srgbClr val="686868"/>
              </a:solidFill>
              <a:cs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2D36F8FA-9DF2-45F4-903F-E916A987E3F5}"/>
              </a:ext>
            </a:extLst>
          </p:cNvPr>
          <p:cNvSpPr txBox="1">
            <a:spLocks/>
          </p:cNvSpPr>
          <p:nvPr/>
        </p:nvSpPr>
        <p:spPr>
          <a:xfrm>
            <a:off x="774826" y="195096"/>
            <a:ext cx="9861177" cy="77371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What could prevent me, as a teacher, to promote change towards open schooling?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88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F3893281-45CD-457B-9B59-F17FE3FC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>
                <a:solidFill>
                  <a:srgbClr val="4472C4"/>
                </a:solidFill>
                <a:latin typeface="Arial "/>
              </a:rPr>
              <a:t>CONNECT</a:t>
            </a:r>
            <a:r>
              <a:rPr lang="en-GB" b="0" noProof="0">
                <a:latin typeface="Arial "/>
              </a:rPr>
              <a:t> focuses in three main pillars:</a:t>
            </a:r>
            <a:endParaRPr lang="en-GB" b="0" noProof="0"/>
          </a:p>
        </p:txBody>
      </p:sp>
      <p:graphicFrame>
        <p:nvGraphicFramePr>
          <p:cNvPr id="7" name="Tabela 7">
            <a:extLst>
              <a:ext uri="{FF2B5EF4-FFF2-40B4-BE49-F238E27FC236}">
                <a16:creationId xmlns="" xmlns:a16="http://schemas.microsoft.com/office/drawing/2014/main" id="{CC4CF98B-EF35-4F8B-8AA9-5797D7938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9004949"/>
              </p:ext>
            </p:extLst>
          </p:nvPr>
        </p:nvGraphicFramePr>
        <p:xfrm>
          <a:off x="673607" y="1250018"/>
          <a:ext cx="10844783" cy="53086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69593">
                  <a:extLst>
                    <a:ext uri="{9D8B030D-6E8A-4147-A177-3AD203B41FA5}">
                      <a16:colId xmlns="" xmlns:a16="http://schemas.microsoft.com/office/drawing/2014/main" val="2118261361"/>
                    </a:ext>
                  </a:extLst>
                </a:gridCol>
                <a:gridCol w="4553712">
                  <a:extLst>
                    <a:ext uri="{9D8B030D-6E8A-4147-A177-3AD203B41FA5}">
                      <a16:colId xmlns="" xmlns:a16="http://schemas.microsoft.com/office/drawing/2014/main" val="4151404972"/>
                    </a:ext>
                  </a:extLst>
                </a:gridCol>
                <a:gridCol w="4221478">
                  <a:extLst>
                    <a:ext uri="{9D8B030D-6E8A-4147-A177-3AD203B41FA5}">
                      <a16:colId xmlns="" xmlns:a16="http://schemas.microsoft.com/office/drawing/2014/main" val="3097960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What it is?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Its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2418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/>
                        <a:t>OPEN SCHOOLING </a:t>
                      </a:r>
                    </a:p>
                  </a:txBody>
                  <a:tcPr anchor="ctr">
                    <a:solidFill>
                      <a:srgbClr val="F7EF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Refers to schools/universities that become an agent of community well-being by connecting </a:t>
                      </a:r>
                      <a:r>
                        <a:rPr lang="en-GB" b="1"/>
                        <a:t>real-life</a:t>
                      </a:r>
                      <a:r>
                        <a:rPr lang="en-GB"/>
                        <a:t> projects to their course in partnerships with </a:t>
                      </a:r>
                      <a:r>
                        <a:rPr lang="en-GB" b="1"/>
                        <a:t>scientists</a:t>
                      </a:r>
                      <a:r>
                        <a:rPr lang="en-GB"/>
                        <a:t>, </a:t>
                      </a:r>
                      <a:r>
                        <a:rPr lang="en-GB" b="1"/>
                        <a:t>enterprises</a:t>
                      </a:r>
                      <a:r>
                        <a:rPr lang="en-GB"/>
                        <a:t>, </a:t>
                      </a:r>
                      <a:r>
                        <a:rPr lang="en-GB" b="1"/>
                        <a:t>families</a:t>
                      </a:r>
                      <a:r>
                        <a:rPr lang="en-GB"/>
                        <a:t> and </a:t>
                      </a:r>
                      <a:r>
                        <a:rPr lang="en-GB" b="1"/>
                        <a:t>civil society</a:t>
                      </a:r>
                      <a:r>
                        <a:rPr lang="en-GB"/>
                        <a:t>.</a:t>
                      </a:r>
                    </a:p>
                  </a:txBody>
                  <a:tcPr>
                    <a:solidFill>
                      <a:srgbClr val="F7EF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Enables schools to create </a:t>
                      </a:r>
                      <a:r>
                        <a:rPr lang="en-GB" sz="1800" b="1"/>
                        <a:t>flexible</a:t>
                      </a:r>
                      <a:r>
                        <a:rPr lang="en-GB" sz="1800"/>
                        <a:t> and </a:t>
                      </a:r>
                      <a:r>
                        <a:rPr lang="en-GB" sz="1800" b="1"/>
                        <a:t>inclusive learning </a:t>
                      </a:r>
                      <a:r>
                        <a:rPr lang="en-GB" sz="1800"/>
                        <a:t>environment, inspiring students to explore the world through science.</a:t>
                      </a:r>
                    </a:p>
                  </a:txBody>
                  <a:tcPr>
                    <a:solidFill>
                      <a:srgbClr val="F7EF5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7406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SCIENCE-ACTION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pPr lvl="0">
                        <a:buNone/>
                      </a:pPr>
                      <a:r>
                        <a:rPr lang="en-GB" sz="1800" dirty="0"/>
                        <a:t>Is a </a:t>
                      </a:r>
                      <a:r>
                        <a:rPr lang="en-GB" sz="1800" b="1" dirty="0"/>
                        <a:t>learning activity </a:t>
                      </a:r>
                      <a:r>
                        <a:rPr lang="en-GB" sz="1800" dirty="0"/>
                        <a:t>that makes science more relevant to students by showing them how scientific research and innovation can affect their lives, and how they can use science to make a positive impact as young researchers.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80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Encourages students to </a:t>
                      </a:r>
                      <a:r>
                        <a:rPr lang="en-GB" sz="1800" b="1"/>
                        <a:t>use science </a:t>
                      </a:r>
                      <a:r>
                        <a:rPr lang="en-GB" sz="1800"/>
                        <a:t>to benefit their lives, their community and society.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6993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/>
                        <a:t>PARTICIPATORY SCIENCE</a:t>
                      </a:r>
                    </a:p>
                  </a:txBody>
                  <a:tcPr anchor="ctr">
                    <a:solidFill>
                      <a:srgbClr val="F7EF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8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/>
                        <a:t>Offers an opportunity to </a:t>
                      </a:r>
                      <a:r>
                        <a:rPr lang="en-GB" sz="1800" b="1"/>
                        <a:t>interact with STEM professionals</a:t>
                      </a:r>
                      <a:r>
                        <a:rPr lang="en-GB" sz="1800"/>
                        <a:t>, as well as having opportunities to </a:t>
                      </a:r>
                      <a:r>
                        <a:rPr lang="en-GB" sz="1800" b="1"/>
                        <a:t>discuss science issues at home </a:t>
                      </a:r>
                      <a:r>
                        <a:rPr lang="en-GB" sz="1800"/>
                        <a:t>(family).</a:t>
                      </a:r>
                    </a:p>
                  </a:txBody>
                  <a:tcPr>
                    <a:solidFill>
                      <a:srgbClr val="F7EF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8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dirty="0"/>
                        <a:t>Increases </a:t>
                      </a:r>
                      <a:r>
                        <a:rPr lang="en-GB" sz="1800" b="1" dirty="0"/>
                        <a:t>students’ interest </a:t>
                      </a:r>
                      <a:r>
                        <a:rPr lang="en-GB" sz="1800" dirty="0"/>
                        <a:t>in science through engaging families, universities and enterprises to be part of school-life activities. 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F7EF5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2594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8008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1228621E-7ABB-4212-9A77-37E231D4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47592"/>
          </a:xfrm>
        </p:spPr>
        <p:txBody>
          <a:bodyPr lIns="91440" tIns="45720" rIns="91440" bIns="45720" anchor="b"/>
          <a:lstStyle/>
          <a:p>
            <a:r>
              <a:rPr lang="en-GB" sz="5400">
                <a:latin typeface="Arial "/>
                <a:cs typeface="Arial"/>
              </a:rPr>
              <a:t>3. WHAT</a:t>
            </a:r>
            <a:r>
              <a:rPr lang="en-GB" sz="5400" noProof="0">
                <a:latin typeface="Arial "/>
                <a:cs typeface="Arial"/>
              </a:rPr>
              <a:t> </a:t>
            </a:r>
            <a:r>
              <a:rPr lang="en-GB" sz="5400">
                <a:latin typeface="Arial "/>
                <a:cs typeface="Arial"/>
              </a:rPr>
              <a:t>does</a:t>
            </a:r>
            <a:r>
              <a:rPr lang="en-GB" sz="5400" noProof="0">
                <a:latin typeface="Arial "/>
                <a:cs typeface="Arial"/>
              </a:rPr>
              <a:t> </a:t>
            </a:r>
            <a:r>
              <a:rPr lang="en-GB" sz="5400" noProof="0">
                <a:solidFill>
                  <a:srgbClr val="4472C4"/>
                </a:solidFill>
                <a:latin typeface="Arial "/>
                <a:cs typeface="Arial"/>
              </a:rPr>
              <a:t>CONNECT </a:t>
            </a:r>
            <a:r>
              <a:rPr lang="en-GB" sz="5400" noProof="0">
                <a:solidFill>
                  <a:schemeClr val="tx1"/>
                </a:solidFill>
                <a:latin typeface="Arial "/>
                <a:cs typeface="Arial"/>
              </a:rPr>
              <a:t>offer</a:t>
            </a:r>
            <a:r>
              <a:rPr lang="en-GB" sz="5400" noProof="0">
                <a:latin typeface="Arial "/>
                <a:cs typeface="Arial"/>
              </a:rPr>
              <a:t>?</a:t>
            </a:r>
            <a:endParaRPr lang="en-GB" noProof="0">
              <a:cs typeface="Arial"/>
            </a:endParaRP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D81B557F-EED4-4F67-BC6C-8A283FBC1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Educational materials, CKD model, CONNECT platform and partnership </a:t>
            </a:r>
          </a:p>
        </p:txBody>
      </p:sp>
    </p:spTree>
    <p:extLst>
      <p:ext uri="{BB962C8B-B14F-4D97-AF65-F5344CB8AC3E}">
        <p14:creationId xmlns:p14="http://schemas.microsoft.com/office/powerpoint/2010/main" xmlns="" val="20799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29DD6B-9374-4A0C-B016-5ACC0FCA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CARE</a:t>
            </a:r>
            <a:r>
              <a:rPr lang="en-GB" sz="3000" noProof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3000" noProof="0" dirty="0">
                <a:solidFill>
                  <a:schemeClr val="tx1"/>
                </a:solidFill>
                <a:latin typeface="Arial"/>
                <a:cs typeface="Arial"/>
              </a:rPr>
              <a:t>– KNOW – DO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 model </a:t>
            </a:r>
            <a:endParaRPr lang="en-GB" noProof="0" dirty="0">
              <a:solidFill>
                <a:schemeClr val="tx1"/>
              </a:solidFill>
            </a:endParaRPr>
          </a:p>
        </p:txBody>
      </p:sp>
      <p:grpSp>
        <p:nvGrpSpPr>
          <p:cNvPr id="32" name="Group 17">
            <a:extLst>
              <a:ext uri="{FF2B5EF4-FFF2-40B4-BE49-F238E27FC236}">
                <a16:creationId xmlns="" xmlns:a16="http://schemas.microsoft.com/office/drawing/2014/main" id="{5458164F-DE13-834A-B7D7-870F6454248F}"/>
              </a:ext>
            </a:extLst>
          </p:cNvPr>
          <p:cNvGrpSpPr/>
          <p:nvPr/>
        </p:nvGrpSpPr>
        <p:grpSpPr>
          <a:xfrm>
            <a:off x="1949308" y="3317604"/>
            <a:ext cx="1179587" cy="1575739"/>
            <a:chOff x="2826041" y="1807762"/>
            <a:chExt cx="1563048" cy="2283921"/>
          </a:xfrm>
        </p:grpSpPr>
        <p:pic>
          <p:nvPicPr>
            <p:cNvPr id="33" name="Picture 3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AEB88912-6403-6444-A370-5E4C72F9F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rcRect r="57662"/>
            <a:stretch/>
          </p:blipFill>
          <p:spPr>
            <a:xfrm>
              <a:off x="2826041" y="2923554"/>
              <a:ext cx="1563048" cy="1168129"/>
            </a:xfrm>
            <a:prstGeom prst="rect">
              <a:avLst/>
            </a:prstGeom>
          </p:spPr>
        </p:pic>
        <p:pic>
          <p:nvPicPr>
            <p:cNvPr id="34" name="Picture 4" descr="A picture containing shape&#10;&#10;Description automatically generated">
              <a:extLst>
                <a:ext uri="{FF2B5EF4-FFF2-40B4-BE49-F238E27FC236}">
                  <a16:creationId xmlns="" xmlns:a16="http://schemas.microsoft.com/office/drawing/2014/main" id="{FA09D186-7094-9D4D-9292-92246E4E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837473B0-CC2E-450A-ABE3-18F120FF3D39}">
                  <a1611:picAttrSrcUrl xmlns=""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2826041" y="1807762"/>
              <a:ext cx="980995" cy="1512242"/>
            </a:xfrm>
            <a:prstGeom prst="rect">
              <a:avLst/>
            </a:prstGeom>
          </p:spPr>
        </p:pic>
      </p:grpSp>
      <p:pic>
        <p:nvPicPr>
          <p:cNvPr id="35" name="Picture 9" descr="Icon&#10;&#10;Description automatically generated">
            <a:extLst>
              <a:ext uri="{FF2B5EF4-FFF2-40B4-BE49-F238E27FC236}">
                <a16:creationId xmlns="" xmlns:a16="http://schemas.microsoft.com/office/drawing/2014/main" id="{0AA1CD16-B5F5-2646-B0B2-04A5ED51B66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56482" y="2995046"/>
            <a:ext cx="1554045" cy="2105948"/>
          </a:xfrm>
          <a:prstGeom prst="rect">
            <a:avLst/>
          </a:prstGeom>
        </p:spPr>
      </p:pic>
      <p:grpSp>
        <p:nvGrpSpPr>
          <p:cNvPr id="36" name="Group 16">
            <a:extLst>
              <a:ext uri="{FF2B5EF4-FFF2-40B4-BE49-F238E27FC236}">
                <a16:creationId xmlns="" xmlns:a16="http://schemas.microsoft.com/office/drawing/2014/main" id="{F264829C-1FCB-E740-981C-BA005235EE21}"/>
              </a:ext>
            </a:extLst>
          </p:cNvPr>
          <p:cNvGrpSpPr/>
          <p:nvPr/>
        </p:nvGrpSpPr>
        <p:grpSpPr>
          <a:xfrm>
            <a:off x="5430540" y="3257213"/>
            <a:ext cx="1594379" cy="1638203"/>
            <a:chOff x="5678256" y="2426087"/>
            <a:chExt cx="1477255" cy="1685363"/>
          </a:xfrm>
        </p:grpSpPr>
        <p:pic>
          <p:nvPicPr>
            <p:cNvPr id="37" name="Graphic 13">
              <a:extLst>
                <a:ext uri="{FF2B5EF4-FFF2-40B4-BE49-F238E27FC236}">
                  <a16:creationId xmlns="" xmlns:a16="http://schemas.microsoft.com/office/drawing/2014/main" id="{A4ABD90F-E9B5-1F45-AE42-F1E7E737A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  <a:ext uri="{837473B0-CC2E-450A-ABE3-18F120FF3D39}">
                  <a1611:picAttrSrcUrl xmlns=""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 rot="20757899" flipH="1">
              <a:off x="5805819" y="3162223"/>
              <a:ext cx="580360" cy="949227"/>
            </a:xfrm>
            <a:prstGeom prst="rect">
              <a:avLst/>
            </a:prstGeom>
          </p:spPr>
        </p:pic>
        <p:pic>
          <p:nvPicPr>
            <p:cNvPr id="38" name="Picture 14" descr="A picture containing shape&#10;&#10;Description automatically generated">
              <a:extLst>
                <a:ext uri="{FF2B5EF4-FFF2-40B4-BE49-F238E27FC236}">
                  <a16:creationId xmlns="" xmlns:a16="http://schemas.microsoft.com/office/drawing/2014/main" id="{0D1D3E2E-9B36-3448-ABA6-0D10B41C6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837473B0-CC2E-450A-ABE3-18F120FF3D39}">
                  <a1611:picAttrSrcUrl xmlns=""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 rot="20883412" flipH="1">
              <a:off x="5678256" y="2426087"/>
              <a:ext cx="1477255" cy="1069854"/>
            </a:xfrm>
            <a:prstGeom prst="rect">
              <a:avLst/>
            </a:prstGeom>
          </p:spPr>
        </p:pic>
      </p:grpSp>
      <p:sp>
        <p:nvSpPr>
          <p:cNvPr id="39" name="Rectangle 21">
            <a:extLst>
              <a:ext uri="{FF2B5EF4-FFF2-40B4-BE49-F238E27FC236}">
                <a16:creationId xmlns="" xmlns:a16="http://schemas.microsoft.com/office/drawing/2014/main" id="{8FC42B1B-9719-F94A-9E93-28390C575DD6}"/>
              </a:ext>
            </a:extLst>
          </p:cNvPr>
          <p:cNvSpPr/>
          <p:nvPr/>
        </p:nvSpPr>
        <p:spPr>
          <a:xfrm>
            <a:off x="580882" y="5157737"/>
            <a:ext cx="3626762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>
                <a:solidFill>
                  <a:srgbClr val="4B65D9"/>
                </a:solidFill>
              </a:rPr>
              <a:t>They </a:t>
            </a:r>
            <a:r>
              <a:rPr lang="en-GB" sz="2400">
                <a:solidFill>
                  <a:srgbClr val="404040"/>
                </a:solidFill>
              </a:rPr>
              <a:t>are engaged with </a:t>
            </a:r>
            <a:br>
              <a:rPr lang="en-GB" sz="2400">
                <a:solidFill>
                  <a:srgbClr val="404040"/>
                </a:solidFill>
              </a:rPr>
            </a:br>
            <a:r>
              <a:rPr lang="en-GB" sz="2400">
                <a:solidFill>
                  <a:srgbClr val="404040"/>
                </a:solidFill>
              </a:rPr>
              <a:t>a real-life issue</a:t>
            </a:r>
            <a:endParaRPr lang="pt-PT" sz="2400">
              <a:solidFill>
                <a:srgbClr val="404040"/>
              </a:solidFill>
              <a:cs typeface="Calibri"/>
            </a:endParaRPr>
          </a:p>
        </p:txBody>
      </p:sp>
      <p:sp>
        <p:nvSpPr>
          <p:cNvPr id="40" name="Rectangle 22">
            <a:extLst>
              <a:ext uri="{FF2B5EF4-FFF2-40B4-BE49-F238E27FC236}">
                <a16:creationId xmlns="" xmlns:a16="http://schemas.microsoft.com/office/drawing/2014/main" id="{682A46CC-3A31-0F43-A625-8D0DE197FE3A}"/>
              </a:ext>
            </a:extLst>
          </p:cNvPr>
          <p:cNvSpPr/>
          <p:nvPr/>
        </p:nvSpPr>
        <p:spPr>
          <a:xfrm>
            <a:off x="3024173" y="5157736"/>
            <a:ext cx="5930059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>
                <a:solidFill>
                  <a:srgbClr val="4B65D9"/>
                </a:solidFill>
              </a:rPr>
              <a:t>They </a:t>
            </a:r>
            <a:r>
              <a:rPr lang="en-GB" sz="2400">
                <a:solidFill>
                  <a:srgbClr val="404040"/>
                </a:solidFill>
              </a:rPr>
              <a:t>acquire knowledge </a:t>
            </a:r>
            <a:br>
              <a:rPr lang="en-GB" sz="2400">
                <a:solidFill>
                  <a:srgbClr val="404040"/>
                </a:solidFill>
              </a:rPr>
            </a:br>
            <a:r>
              <a:rPr lang="en-GB" sz="2400">
                <a:solidFill>
                  <a:srgbClr val="404040"/>
                </a:solidFill>
              </a:rPr>
              <a:t>and skills in science</a:t>
            </a:r>
            <a:endParaRPr lang="pt-PT" sz="2400">
              <a:solidFill>
                <a:srgbClr val="404040"/>
              </a:solidFill>
              <a:cs typeface="Calibri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="" xmlns:a16="http://schemas.microsoft.com/office/drawing/2014/main" id="{B100F44B-A90A-F646-AA19-9B928C5746C7}"/>
              </a:ext>
            </a:extLst>
          </p:cNvPr>
          <p:cNvSpPr/>
          <p:nvPr/>
        </p:nvSpPr>
        <p:spPr>
          <a:xfrm>
            <a:off x="8125850" y="5202560"/>
            <a:ext cx="3823354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>
                <a:solidFill>
                  <a:srgbClr val="4B65D9"/>
                </a:solidFill>
              </a:rPr>
              <a:t>They </a:t>
            </a:r>
            <a:r>
              <a:rPr lang="en-GB" sz="2400">
                <a:solidFill>
                  <a:srgbClr val="404040"/>
                </a:solidFill>
              </a:rPr>
              <a:t>develop attitude for participatory science-action  </a:t>
            </a:r>
            <a:endParaRPr lang="pt-PT" sz="2400">
              <a:solidFill>
                <a:srgbClr val="404040"/>
              </a:solidFill>
            </a:endParaRPr>
          </a:p>
        </p:txBody>
      </p:sp>
      <p:pic>
        <p:nvPicPr>
          <p:cNvPr id="42" name="Picture 33" descr="Icon&#10;&#10;Description automatically generated with low confidence">
            <a:extLst>
              <a:ext uri="{FF2B5EF4-FFF2-40B4-BE49-F238E27FC236}">
                <a16:creationId xmlns="" xmlns:a16="http://schemas.microsoft.com/office/drawing/2014/main" id="{6F50969A-CDD1-E648-91FC-C26B2E60766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/>
          <a:srcRect l="44402" t="-5317"/>
          <a:stretch/>
        </p:blipFill>
        <p:spPr>
          <a:xfrm>
            <a:off x="1479211" y="2502565"/>
            <a:ext cx="1885782" cy="582138"/>
          </a:xfrm>
          <a:prstGeom prst="rect">
            <a:avLst/>
          </a:prstGeom>
        </p:spPr>
      </p:pic>
      <p:pic>
        <p:nvPicPr>
          <p:cNvPr id="43" name="Picture 34" descr="Icon&#10;&#10;Description automatically generated">
            <a:extLst>
              <a:ext uri="{FF2B5EF4-FFF2-40B4-BE49-F238E27FC236}">
                <a16:creationId xmlns="" xmlns:a16="http://schemas.microsoft.com/office/drawing/2014/main" id="{2339ECD7-B1F5-5A45-A5C6-3F10CA25017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/>
          <a:srcRect l="55928" t="4758"/>
          <a:stretch/>
        </p:blipFill>
        <p:spPr>
          <a:xfrm>
            <a:off x="8962697" y="2541525"/>
            <a:ext cx="1229034" cy="520166"/>
          </a:xfrm>
          <a:prstGeom prst="rect">
            <a:avLst/>
          </a:prstGeom>
        </p:spPr>
      </p:pic>
      <p:pic>
        <p:nvPicPr>
          <p:cNvPr id="44" name="Picture 36" descr="Icon&#10;&#10;Description automatically generated with medium confidence">
            <a:extLst>
              <a:ext uri="{FF2B5EF4-FFF2-40B4-BE49-F238E27FC236}">
                <a16:creationId xmlns="" xmlns:a16="http://schemas.microsoft.com/office/drawing/2014/main" id="{56E38447-4BC6-4B47-8924-FA36EBEC11F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40942" t="-13763"/>
          <a:stretch/>
        </p:blipFill>
        <p:spPr>
          <a:xfrm>
            <a:off x="5004430" y="2430846"/>
            <a:ext cx="2172225" cy="624813"/>
          </a:xfrm>
          <a:prstGeom prst="rect">
            <a:avLst/>
          </a:prstGeom>
        </p:spPr>
      </p:pic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6BB8D7C8-6901-4394-97FD-35697CD545AF}"/>
              </a:ext>
            </a:extLst>
          </p:cNvPr>
          <p:cNvSpPr txBox="1">
            <a:spLocks/>
          </p:cNvSpPr>
          <p:nvPr/>
        </p:nvSpPr>
        <p:spPr>
          <a:xfrm>
            <a:off x="1062318" y="1084882"/>
            <a:ext cx="10407650" cy="550897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latin typeface="Arial"/>
                <a:cs typeface="Arial"/>
              </a:rPr>
              <a:t>CONNECT will provide </a:t>
            </a:r>
            <a:r>
              <a:rPr lang="en-GB" sz="2400">
                <a:solidFill>
                  <a:srgbClr val="FF488A"/>
                </a:solidFill>
                <a:latin typeface="Arial"/>
                <a:cs typeface="Arial"/>
              </a:rPr>
              <a:t>useful and innovative resources </a:t>
            </a:r>
            <a:r>
              <a:rPr lang="en-GB" sz="2400">
                <a:latin typeface="Arial"/>
                <a:cs typeface="Arial"/>
              </a:rPr>
              <a:t>that follow the </a:t>
            </a:r>
            <a:r>
              <a:rPr lang="en-GB" sz="2400" b="1">
                <a:latin typeface="Arial"/>
                <a:cs typeface="Arial"/>
              </a:rPr>
              <a:t>Care-Know-Do</a:t>
            </a:r>
            <a:r>
              <a:rPr lang="en-GB" sz="2400">
                <a:latin typeface="Arial"/>
                <a:cs typeface="Arial"/>
              </a:rPr>
              <a:t> model to increase science capital involving </a:t>
            </a:r>
            <a:r>
              <a:rPr lang="en-GB" sz="2400">
                <a:solidFill>
                  <a:srgbClr val="4A65D8"/>
                </a:solidFill>
                <a:latin typeface="Arial"/>
                <a:cs typeface="Arial"/>
              </a:rPr>
              <a:t>students and teachers with scientists and families </a:t>
            </a:r>
            <a:r>
              <a:rPr lang="en-GB" sz="2400">
                <a:latin typeface="Arial"/>
                <a:cs typeface="Arial"/>
              </a:rPr>
              <a:t>in three steps:</a:t>
            </a:r>
            <a:endParaRPr lang="en-GB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5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29DD6B-9374-4A0C-B016-5ACC0FCA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a) CARE</a:t>
            </a:r>
            <a:r>
              <a:rPr lang="en-GB" sz="3000" noProof="0">
                <a:solidFill>
                  <a:schemeClr val="tx1"/>
                </a:solidFill>
                <a:latin typeface="Arial"/>
                <a:cs typeface="Arial"/>
              </a:rPr>
              <a:t> – KNOW – DO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model </a:t>
            </a:r>
            <a:endParaRPr lang="en-GB" noProof="0">
              <a:solidFill>
                <a:schemeClr val="tx1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838199" y="1171634"/>
            <a:ext cx="10999694" cy="457676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>
                <a:latin typeface="Arial"/>
                <a:cs typeface="Arial"/>
              </a:rPr>
              <a:t>The </a:t>
            </a:r>
            <a:r>
              <a:rPr lang="en-GB" b="1">
                <a:solidFill>
                  <a:srgbClr val="5AF8BE"/>
                </a:solidFill>
                <a:latin typeface="Arial"/>
                <a:cs typeface="Arial"/>
              </a:rPr>
              <a:t>CARE-KNOW-DO</a:t>
            </a:r>
            <a:r>
              <a:rPr lang="en-GB">
                <a:latin typeface="Arial"/>
                <a:cs typeface="Arial"/>
              </a:rPr>
              <a:t> model will focus on future-oriented scenarios in areas such as: </a:t>
            </a:r>
            <a:r>
              <a:rPr lang="en-GB">
                <a:solidFill>
                  <a:srgbClr val="FF488A"/>
                </a:solidFill>
                <a:latin typeface="Arial"/>
                <a:cs typeface="Arial"/>
              </a:rPr>
              <a:t>Health/Food, Environment, Energy, Technologies, Science-society</a:t>
            </a:r>
          </a:p>
          <a:p>
            <a:pPr marL="0" indent="0">
              <a:buNone/>
            </a:pPr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1456000"/>
            <a:ext cx="2951847" cy="525252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876674" y="4003257"/>
            <a:ext cx="5549035" cy="646331"/>
          </a:xfrm>
          <a:prstGeom prst="rect">
            <a:avLst/>
          </a:prstGeom>
          <a:noFill/>
          <a:ln>
            <a:solidFill>
              <a:srgbClr val="4A65D8"/>
            </a:solidFill>
          </a:ln>
        </p:spPr>
        <p:txBody>
          <a:bodyPr wrap="square" rtlCol="0">
            <a:spAutoFit/>
          </a:bodyPr>
          <a:lstStyle/>
          <a:p>
            <a:pPr marL="353695" indent="-353695">
              <a:spcAft>
                <a:spcPts val="600"/>
              </a:spcAft>
            </a:pPr>
            <a:r>
              <a:rPr lang="en-GB">
                <a:solidFill>
                  <a:srgbClr val="FF488A"/>
                </a:solidFill>
              </a:rPr>
              <a:t>we-KNOW:</a:t>
            </a:r>
            <a:r>
              <a:rPr lang="en-GB" b="1">
                <a:solidFill>
                  <a:srgbClr val="FF488A"/>
                </a:solidFill>
              </a:rPr>
              <a:t> </a:t>
            </a:r>
            <a:r>
              <a:rPr lang="en-GB"/>
              <a:t>learning focused on the students’ acquiring the scientific understanding and skills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876674" y="5013271"/>
            <a:ext cx="5549035" cy="646331"/>
          </a:xfrm>
          <a:prstGeom prst="rect">
            <a:avLst/>
          </a:prstGeom>
          <a:noFill/>
          <a:ln>
            <a:solidFill>
              <a:srgbClr val="4A65D8"/>
            </a:solidFill>
          </a:ln>
        </p:spPr>
        <p:txBody>
          <a:bodyPr wrap="square" rtlCol="0">
            <a:spAutoFit/>
          </a:bodyPr>
          <a:lstStyle/>
          <a:p>
            <a:pPr marL="353695" indent="-353695">
              <a:spcAft>
                <a:spcPts val="600"/>
              </a:spcAft>
            </a:pPr>
            <a:r>
              <a:rPr lang="en-GB">
                <a:solidFill>
                  <a:srgbClr val="FF488A"/>
                </a:solidFill>
              </a:rPr>
              <a:t>we-DO:</a:t>
            </a:r>
            <a:r>
              <a:rPr lang="en-GB" b="1">
                <a:solidFill>
                  <a:srgbClr val="FF488A"/>
                </a:solidFill>
              </a:rPr>
              <a:t> </a:t>
            </a:r>
            <a:r>
              <a:rPr lang="en-GB"/>
              <a:t>students turn their knowledge and skills into participatory science-action including an evaluation</a:t>
            </a:r>
          </a:p>
        </p:txBody>
      </p:sp>
      <p:sp>
        <p:nvSpPr>
          <p:cNvPr id="18" name="Cerrar llave 17"/>
          <p:cNvSpPr/>
          <p:nvPr/>
        </p:nvSpPr>
        <p:spPr>
          <a:xfrm>
            <a:off x="3611418" y="2939024"/>
            <a:ext cx="46182" cy="785091"/>
          </a:xfrm>
          <a:prstGeom prst="rightBrace">
            <a:avLst/>
          </a:prstGeom>
          <a:ln>
            <a:solidFill>
              <a:srgbClr val="4A65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errar llave 18"/>
          <p:cNvSpPr/>
          <p:nvPr/>
        </p:nvSpPr>
        <p:spPr>
          <a:xfrm>
            <a:off x="3657600" y="4963306"/>
            <a:ext cx="46182" cy="785091"/>
          </a:xfrm>
          <a:prstGeom prst="rightBrace">
            <a:avLst/>
          </a:prstGeom>
          <a:ln>
            <a:solidFill>
              <a:srgbClr val="4A65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3362036" y="4326422"/>
            <a:ext cx="341746" cy="0"/>
          </a:xfrm>
          <a:prstGeom prst="straightConnector1">
            <a:avLst/>
          </a:prstGeom>
          <a:ln>
            <a:solidFill>
              <a:srgbClr val="4A65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/>
          <a:srcRect l="1216" t="17810" r="69424" b="12295"/>
          <a:stretch/>
        </p:blipFill>
        <p:spPr>
          <a:xfrm>
            <a:off x="10045820" y="2233280"/>
            <a:ext cx="1331070" cy="120096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876674" y="2917310"/>
            <a:ext cx="5549035" cy="646331"/>
          </a:xfrm>
          <a:prstGeom prst="rect">
            <a:avLst/>
          </a:prstGeom>
          <a:noFill/>
          <a:ln>
            <a:solidFill>
              <a:srgbClr val="4A65D8"/>
            </a:solidFill>
          </a:ln>
        </p:spPr>
        <p:txBody>
          <a:bodyPr wrap="square" rtlCol="0">
            <a:spAutoFit/>
          </a:bodyPr>
          <a:lstStyle/>
          <a:p>
            <a:pPr marL="353695" indent="-353695">
              <a:spcAft>
                <a:spcPts val="600"/>
              </a:spcAft>
            </a:pPr>
            <a:r>
              <a:rPr lang="en-GB">
                <a:solidFill>
                  <a:srgbClr val="FF488A"/>
                </a:solidFill>
              </a:rPr>
              <a:t>we-CARE:</a:t>
            </a:r>
            <a:r>
              <a:rPr lang="en-GB" b="1">
                <a:solidFill>
                  <a:srgbClr val="FF488A"/>
                </a:solidFill>
              </a:rPr>
              <a:t> </a:t>
            </a:r>
            <a:r>
              <a:rPr lang="en-GB"/>
              <a:t>informal learning with professionals and family introducing the challenge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/>
          <a:srcRect l="38889" t="17982" r="31531" b="10376"/>
          <a:stretch/>
        </p:blipFill>
        <p:spPr>
          <a:xfrm>
            <a:off x="10286078" y="3563641"/>
            <a:ext cx="1257786" cy="115453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/>
          <a:srcRect l="69794" t="19729" r="4158" b="11541"/>
          <a:stretch/>
        </p:blipFill>
        <p:spPr>
          <a:xfrm>
            <a:off x="10195621" y="4753549"/>
            <a:ext cx="1348243" cy="134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147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BEF04CF6-7C65-43C5-B553-89BE5C603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1" y="996973"/>
            <a:ext cx="10515600" cy="457676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2200" b="1">
                <a:latin typeface="Arial"/>
                <a:cs typeface="Arial"/>
              </a:rPr>
              <a:t>CONNECT will provide </a:t>
            </a:r>
            <a:r>
              <a:rPr lang="en-GB" sz="2200" b="1">
                <a:solidFill>
                  <a:srgbClr val="FF488A"/>
                </a:solidFill>
                <a:latin typeface="Arial"/>
                <a:cs typeface="Arial"/>
              </a:rPr>
              <a:t>resources called Science Actions </a:t>
            </a:r>
            <a:r>
              <a:rPr lang="en-GB" sz="2200" b="1">
                <a:latin typeface="Arial"/>
                <a:cs typeface="Arial"/>
              </a:rPr>
              <a:t>to complement existing units that tick many curriculum boxes and are easy for teachers to use:</a:t>
            </a:r>
            <a:endParaRPr lang="en-US"/>
          </a:p>
          <a:p>
            <a:pPr marL="542925" indent="-542925">
              <a:spcBef>
                <a:spcPts val="1000"/>
              </a:spcBef>
              <a:buFont typeface="Arial,Sans-Serif" panose="020B0604020202020204" pitchFamily="34" charset="0"/>
              <a:buChar char="→"/>
            </a:pPr>
            <a:r>
              <a:rPr lang="en-GB" sz="1800">
                <a:latin typeface="Arial"/>
                <a:cs typeface="Arial"/>
              </a:rPr>
              <a:t>Real-world challenges linked to the curricula</a:t>
            </a:r>
          </a:p>
          <a:p>
            <a:pPr marL="542925" indent="-542925">
              <a:spcBef>
                <a:spcPts val="1000"/>
              </a:spcBef>
              <a:buFont typeface="Arial,Sans-Serif" panose="020B0604020202020204" pitchFamily="34" charset="0"/>
              <a:buChar char="→"/>
            </a:pPr>
            <a:r>
              <a:rPr lang="en-GB" sz="1800">
                <a:latin typeface="Arial"/>
                <a:cs typeface="Arial"/>
              </a:rPr>
              <a:t>Fun tasks to apply science ideas </a:t>
            </a:r>
            <a:endParaRPr lang="en-US" sz="1800"/>
          </a:p>
          <a:p>
            <a:pPr marL="542925" indent="-542925">
              <a:spcBef>
                <a:spcPts val="1000"/>
              </a:spcBef>
              <a:buFont typeface="Arial,Sans-Serif" panose="020B0604020202020204" pitchFamily="34" charset="0"/>
              <a:buChar char="→"/>
            </a:pPr>
            <a:r>
              <a:rPr lang="en-GB" sz="1800">
                <a:latin typeface="Arial"/>
                <a:cs typeface="Arial"/>
              </a:rPr>
              <a:t>Engaging family activities</a:t>
            </a:r>
            <a:endParaRPr lang="en-US" sz="1800">
              <a:latin typeface="Arial"/>
              <a:cs typeface="Arial"/>
            </a:endParaRPr>
          </a:p>
          <a:p>
            <a:pPr marL="542925" indent="-542925">
              <a:spcBef>
                <a:spcPts val="1000"/>
              </a:spcBef>
              <a:buFont typeface="Arial,Sans-Serif" panose="020B0604020202020204" pitchFamily="34" charset="0"/>
              <a:buChar char="→"/>
            </a:pPr>
            <a:r>
              <a:rPr lang="en-GB" sz="1800">
                <a:latin typeface="Arial"/>
                <a:cs typeface="Arial"/>
              </a:rPr>
              <a:t>Inclusive strategies for teaching skills</a:t>
            </a:r>
            <a:endParaRPr lang="en-US" sz="1800">
              <a:latin typeface="Arial"/>
              <a:cs typeface="Arial"/>
            </a:endParaRPr>
          </a:p>
          <a:p>
            <a:pPr marL="542925" indent="-542925">
              <a:spcBef>
                <a:spcPts val="1000"/>
              </a:spcBef>
              <a:buFont typeface="Arial,Sans-Serif" panose="020B0604020202020204" pitchFamily="34" charset="0"/>
              <a:buChar char="→"/>
            </a:pPr>
            <a:r>
              <a:rPr lang="en-GB" sz="1800">
                <a:latin typeface="Arial"/>
                <a:cs typeface="Arial"/>
              </a:rPr>
              <a:t>Competence-based assessment</a:t>
            </a:r>
            <a:endParaRPr lang="en-US" sz="1800">
              <a:latin typeface="Arial"/>
              <a:cs typeface="Arial"/>
            </a:endParaRPr>
          </a:p>
          <a:p>
            <a:pPr marL="542925" indent="-542925">
              <a:spcBef>
                <a:spcPts val="1000"/>
              </a:spcBef>
              <a:buFont typeface="Arial,Sans-Serif" panose="020B0604020202020204" pitchFamily="34" charset="0"/>
              <a:buChar char="→"/>
            </a:pPr>
            <a:r>
              <a:rPr lang="en-GB" sz="1800">
                <a:latin typeface="Arial"/>
                <a:cs typeface="Arial"/>
              </a:rPr>
              <a:t>Future-oriented support from a scientist</a:t>
            </a:r>
            <a:endParaRPr lang="en-GB" sz="1800"/>
          </a:p>
        </p:txBody>
      </p:sp>
      <p:grpSp>
        <p:nvGrpSpPr>
          <p:cNvPr id="17" name="Grupo 16"/>
          <p:cNvGrpSpPr/>
          <p:nvPr/>
        </p:nvGrpSpPr>
        <p:grpSpPr>
          <a:xfrm>
            <a:off x="461681" y="4207007"/>
            <a:ext cx="11542567" cy="2531418"/>
            <a:chOff x="0" y="3500305"/>
            <a:chExt cx="12426116" cy="2919234"/>
          </a:xfrm>
        </p:grpSpPr>
        <p:pic>
          <p:nvPicPr>
            <p:cNvPr id="11" name="Picture 20" descr="A group of people in a park&#10;&#10;Description automatically generated">
              <a:extLst>
                <a:ext uri="{FF2B5EF4-FFF2-40B4-BE49-F238E27FC236}">
                  <a16:creationId xmlns="" xmlns:a16="http://schemas.microsoft.com/office/drawing/2014/main" id="{1410FD03-43A1-7D48-818A-BD1E12A35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3500305"/>
              <a:ext cx="4365209" cy="2919234"/>
            </a:xfrm>
            <a:prstGeom prst="rect">
              <a:avLst/>
            </a:prstGeom>
          </p:spPr>
        </p:pic>
        <p:pic>
          <p:nvPicPr>
            <p:cNvPr id="12" name="Picture 37" descr="A group of people looking at a computer&#10;&#10;Description automatically generated">
              <a:extLst>
                <a:ext uri="{FF2B5EF4-FFF2-40B4-BE49-F238E27FC236}">
                  <a16:creationId xmlns="" xmlns:a16="http://schemas.microsoft.com/office/drawing/2014/main" id="{9D427011-B46C-FD48-951F-FAFE9AC73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8748341" y="3500305"/>
              <a:ext cx="3677775" cy="2919234"/>
            </a:xfrm>
            <a:prstGeom prst="rect">
              <a:avLst/>
            </a:prstGeom>
          </p:spPr>
        </p:pic>
        <p:pic>
          <p:nvPicPr>
            <p:cNvPr id="13" name="Picture 55" descr="A group of people sitting at a table with a birthday cake&#10;&#10;Description automatically generated">
              <a:extLst>
                <a:ext uri="{FF2B5EF4-FFF2-40B4-BE49-F238E27FC236}">
                  <a16:creationId xmlns="" xmlns:a16="http://schemas.microsoft.com/office/drawing/2014/main" id="{72860E76-1100-074D-A6D1-B31E3A3F1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837473B0-CC2E-450A-ABE3-18F120FF3D39}">
                  <a1611:picAttrSrcUrl xmlns=""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4365209" y="3500305"/>
              <a:ext cx="4383132" cy="2919234"/>
            </a:xfrm>
            <a:prstGeom prst="rect">
              <a:avLst/>
            </a:prstGeom>
          </p:spPr>
        </p:pic>
        <p:sp>
          <p:nvSpPr>
            <p:cNvPr id="14" name="TextBox 1">
              <a:extLst>
                <a:ext uri="{FF2B5EF4-FFF2-40B4-BE49-F238E27FC236}">
                  <a16:creationId xmlns="" xmlns:a16="http://schemas.microsoft.com/office/drawing/2014/main" id="{3654FC2E-7747-274B-ADE4-F4121E68C1C4}"/>
                </a:ext>
              </a:extLst>
            </p:cNvPr>
            <p:cNvSpPr txBox="1"/>
            <p:nvPr/>
          </p:nvSpPr>
          <p:spPr>
            <a:xfrm>
              <a:off x="258704" y="3579830"/>
              <a:ext cx="3670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>
                  <a:solidFill>
                    <a:schemeClr val="bg1"/>
                  </a:solidFill>
                </a:rPr>
                <a:t>Think -Talk  outside school</a:t>
              </a:r>
            </a:p>
          </p:txBody>
        </p:sp>
        <p:sp>
          <p:nvSpPr>
            <p:cNvPr id="15" name="TextBox 13">
              <a:extLst>
                <a:ext uri="{FF2B5EF4-FFF2-40B4-BE49-F238E27FC236}">
                  <a16:creationId xmlns="" xmlns:a16="http://schemas.microsoft.com/office/drawing/2014/main" id="{1E0261AA-3178-6144-94CF-19CFF0D05647}"/>
                </a:ext>
              </a:extLst>
            </p:cNvPr>
            <p:cNvSpPr txBox="1"/>
            <p:nvPr/>
          </p:nvSpPr>
          <p:spPr>
            <a:xfrm>
              <a:off x="4767467" y="3564980"/>
              <a:ext cx="4158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>
                  <a:solidFill>
                    <a:schemeClr val="bg1"/>
                  </a:solidFill>
                </a:rPr>
                <a:t>Exploratory - Experimental Science </a:t>
              </a:r>
            </a:p>
          </p:txBody>
        </p:sp>
        <p:sp>
          <p:nvSpPr>
            <p:cNvPr id="16" name="TextBox 14">
              <a:extLst>
                <a:ext uri="{FF2B5EF4-FFF2-40B4-BE49-F238E27FC236}">
                  <a16:creationId xmlns="" xmlns:a16="http://schemas.microsoft.com/office/drawing/2014/main" id="{98C73203-8BFA-8741-9DBD-BA53375AE4DF}"/>
                </a:ext>
              </a:extLst>
            </p:cNvPr>
            <p:cNvSpPr txBox="1"/>
            <p:nvPr/>
          </p:nvSpPr>
          <p:spPr>
            <a:xfrm>
              <a:off x="9219567" y="3529348"/>
              <a:ext cx="3201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>
                  <a:solidFill>
                    <a:srgbClr val="4472C4"/>
                  </a:solidFill>
                </a:rPr>
                <a:t>Citizen Science &amp; Open Data</a:t>
              </a:r>
            </a:p>
          </p:txBody>
        </p:sp>
      </p:grp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93EB81E7-30AB-4E6A-A974-D83DDAD3EA23}"/>
              </a:ext>
            </a:extLst>
          </p:cNvPr>
          <p:cNvSpPr txBox="1">
            <a:spLocks/>
          </p:cNvSpPr>
          <p:nvPr/>
        </p:nvSpPr>
        <p:spPr>
          <a:xfrm>
            <a:off x="416858" y="374436"/>
            <a:ext cx="10515600" cy="59119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>
                <a:latin typeface="Arial"/>
                <a:cs typeface="Arial"/>
              </a:rPr>
              <a:t>b) </a:t>
            </a:r>
            <a:r>
              <a:rPr lang="en-GB" sz="3000" b="1">
                <a:solidFill>
                  <a:srgbClr val="4A65D8"/>
                </a:solidFill>
                <a:latin typeface="Arial"/>
                <a:cs typeface="Arial"/>
              </a:rPr>
              <a:t>CONNECT </a:t>
            </a:r>
            <a:r>
              <a:rPr lang="en-GB" sz="3000" b="1">
                <a:latin typeface="Arial"/>
                <a:cs typeface="Arial"/>
              </a:rPr>
              <a:t>resources </a:t>
            </a:r>
          </a:p>
        </p:txBody>
      </p:sp>
      <p:pic>
        <p:nvPicPr>
          <p:cNvPr id="7" name="Marcador de contenido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A464923C-472F-4525-8DCA-65E020B21B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8133" y="53205"/>
            <a:ext cx="3861428" cy="106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1862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BEF04CF6-7C65-43C5-B553-89BE5C603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531" y="1307879"/>
            <a:ext cx="10515600" cy="1176329"/>
          </a:xfrm>
        </p:spPr>
        <p:txBody>
          <a:bodyPr lIns="91440" tIns="45720" rIns="91440" bIns="45720" anchor="t"/>
          <a:lstStyle/>
          <a:p>
            <a:pPr marL="0" indent="0">
              <a:spcAft>
                <a:spcPts val="600"/>
              </a:spcAft>
              <a:buNone/>
            </a:pPr>
            <a:r>
              <a:rPr lang="en-GB" sz="2500" noProof="0">
                <a:latin typeface="Arial"/>
                <a:cs typeface="Arial"/>
              </a:rPr>
              <a:t>There are two kinds of</a:t>
            </a:r>
            <a:r>
              <a:rPr lang="en-GB">
                <a:latin typeface="Arial"/>
                <a:cs typeface="Arial"/>
              </a:rPr>
              <a:t> </a:t>
            </a:r>
            <a:r>
              <a:rPr lang="en-GB" sz="2500" b="1" noProof="0">
                <a:latin typeface="Arial"/>
                <a:cs typeface="Arial"/>
              </a:rPr>
              <a:t>science actions </a:t>
            </a:r>
            <a:r>
              <a:rPr lang="en-GB" sz="2500" noProof="0">
                <a:latin typeface="Arial"/>
                <a:cs typeface="Arial"/>
              </a:rPr>
              <a:t>available for teachers/schools</a:t>
            </a:r>
            <a:r>
              <a:rPr lang="en-GB" sz="2500" b="1" noProof="0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lang="en-GB" sz="2500" noProof="0">
                <a:latin typeface="Arial"/>
                <a:cs typeface="Arial"/>
              </a:rPr>
              <a:t>to support their projects:</a:t>
            </a:r>
            <a:r>
              <a:rPr lang="en-GB">
                <a:latin typeface="Arial"/>
                <a:cs typeface="Arial"/>
              </a:rPr>
              <a:t> </a:t>
            </a:r>
            <a:endParaRPr lang="en-US"/>
          </a:p>
          <a:p>
            <a:pPr marL="353695" indent="-353695">
              <a:spcAft>
                <a:spcPts val="600"/>
              </a:spcAft>
            </a:pPr>
            <a:endParaRPr lang="pt-BR"/>
          </a:p>
          <a:p>
            <a:pPr marL="353695" indent="-353695">
              <a:spcAft>
                <a:spcPts val="600"/>
              </a:spcAft>
            </a:pPr>
            <a:endParaRPr lang="pt-BR"/>
          </a:p>
          <a:p>
            <a:pPr marL="0" indent="0">
              <a:buNone/>
            </a:pPr>
            <a:endParaRPr lang="en-GB" noProof="0"/>
          </a:p>
        </p:txBody>
      </p:sp>
      <p:pic>
        <p:nvPicPr>
          <p:cNvPr id="4" name="Marcador de contenid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6331" y="65890"/>
            <a:ext cx="3861428" cy="106484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65380" y="2661353"/>
            <a:ext cx="10199247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lvl="1" indent="-3492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A65D8"/>
              </a:buClr>
              <a:buFont typeface="Arial" panose="020B0604020202020204" pitchFamily="34" charset="0"/>
              <a:buChar char="•"/>
            </a:pPr>
            <a:r>
              <a:rPr lang="en-GB" sz="2500" b="1">
                <a:solidFill>
                  <a:srgbClr val="FF488A"/>
                </a:solidFill>
                <a:latin typeface="Arial"/>
                <a:cs typeface="Arial"/>
              </a:rPr>
              <a:t>Structured scenarios – </a:t>
            </a:r>
            <a:r>
              <a:rPr lang="en-GB" sz="2500">
                <a:solidFill>
                  <a:srgbClr val="404040"/>
                </a:solidFill>
                <a:latin typeface="Arial"/>
                <a:cs typeface="Arial"/>
              </a:rPr>
              <a:t>pre-defined activities that schools can easily customise to maximise the chance of a successful first-time project supported by </a:t>
            </a:r>
            <a:r>
              <a:rPr lang="en-GB" sz="2500">
                <a:solidFill>
                  <a:srgbClr val="4A65D8"/>
                </a:solidFill>
                <a:latin typeface="Arial"/>
                <a:cs typeface="Arial"/>
              </a:rPr>
              <a:t>science professionals.</a:t>
            </a:r>
          </a:p>
          <a:p>
            <a:pPr marL="806450" lvl="1" indent="-3492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A65D8"/>
              </a:buClr>
              <a:buFont typeface="Arial" panose="020B0604020202020204" pitchFamily="34" charset="0"/>
              <a:buChar char="•"/>
            </a:pPr>
            <a:r>
              <a:rPr lang="en-GB" sz="2500" b="1">
                <a:solidFill>
                  <a:srgbClr val="FF488A"/>
                </a:solidFill>
                <a:latin typeface="Arial"/>
                <a:cs typeface="Arial"/>
              </a:rPr>
              <a:t>Open-ended scenarios –</a:t>
            </a:r>
            <a:r>
              <a:rPr lang="en-GB" sz="2500">
                <a:solidFill>
                  <a:srgbClr val="404040"/>
                </a:solidFill>
                <a:latin typeface="Arial"/>
                <a:cs typeface="Arial"/>
              </a:rPr>
              <a:t> template for </a:t>
            </a:r>
            <a:r>
              <a:rPr lang="en-GB" sz="2500">
                <a:solidFill>
                  <a:prstClr val="black"/>
                </a:solidFill>
                <a:latin typeface="Arial"/>
                <a:cs typeface="Arial"/>
              </a:rPr>
              <a:t>teachers/schools</a:t>
            </a:r>
            <a:r>
              <a:rPr lang="en-GB" sz="2500">
                <a:solidFill>
                  <a:srgbClr val="404040"/>
                </a:solidFill>
                <a:latin typeface="Arial"/>
                <a:cs typeface="Arial"/>
              </a:rPr>
              <a:t> and </a:t>
            </a:r>
            <a:r>
              <a:rPr lang="en-GB" sz="2500">
                <a:solidFill>
                  <a:srgbClr val="4A65D8"/>
                </a:solidFill>
                <a:latin typeface="Arial"/>
                <a:cs typeface="Arial"/>
              </a:rPr>
              <a:t>science professionals </a:t>
            </a:r>
            <a:r>
              <a:rPr lang="en-GB" sz="2500">
                <a:solidFill>
                  <a:srgbClr val="404040"/>
                </a:solidFill>
                <a:latin typeface="Arial"/>
                <a:cs typeface="Arial"/>
              </a:rPr>
              <a:t>to identify issues to be faced and develop their own activities.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822CD2AD-6969-416B-87A0-3C751846006B}"/>
              </a:ext>
            </a:extLst>
          </p:cNvPr>
          <p:cNvSpPr txBox="1">
            <a:spLocks/>
          </p:cNvSpPr>
          <p:nvPr/>
        </p:nvSpPr>
        <p:spPr>
          <a:xfrm>
            <a:off x="927846" y="302718"/>
            <a:ext cx="10515600" cy="59119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solidFill>
                  <a:srgbClr val="4A65D8"/>
                </a:solidFill>
                <a:latin typeface="Arial"/>
                <a:cs typeface="Arial"/>
              </a:rPr>
              <a:t>CONNECT </a:t>
            </a:r>
            <a:r>
              <a:rPr lang="en-GB" sz="3000" b="1" dirty="0">
                <a:latin typeface="Arial"/>
                <a:cs typeface="Arial"/>
              </a:rPr>
              <a:t>resources </a:t>
            </a:r>
          </a:p>
        </p:txBody>
      </p:sp>
    </p:spTree>
    <p:extLst>
      <p:ext uri="{BB962C8B-B14F-4D97-AF65-F5344CB8AC3E}">
        <p14:creationId xmlns:p14="http://schemas.microsoft.com/office/powerpoint/2010/main" xmlns="" val="829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bird flying over a body of water&#10;&#10;Description automatically generated">
            <a:extLst>
              <a:ext uri="{FF2B5EF4-FFF2-40B4-BE49-F238E27FC236}">
                <a16:creationId xmlns="" xmlns:a16="http://schemas.microsoft.com/office/drawing/2014/main" id="{C3D54CAC-B9AA-AD42-AFF3-BF74DF86D6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9379" r="9165" b="-2"/>
          <a:stretch/>
        </p:blipFill>
        <p:spPr>
          <a:xfrm>
            <a:off x="838199" y="1223812"/>
            <a:ext cx="4064400" cy="3782578"/>
          </a:xfrm>
          <a:custGeom>
            <a:avLst/>
            <a:gdLst/>
            <a:ahLst/>
            <a:cxnLst/>
            <a:rect l="l" t="t" r="r" b="b"/>
            <a:pathLst>
              <a:path w="4064400" h="3782578">
                <a:moveTo>
                  <a:pt x="0" y="0"/>
                </a:moveTo>
                <a:lnTo>
                  <a:pt x="4064400" y="0"/>
                </a:lnTo>
                <a:lnTo>
                  <a:pt x="4064400" y="3782578"/>
                </a:lnTo>
                <a:lnTo>
                  <a:pt x="0" y="3782578"/>
                </a:lnTo>
                <a:close/>
              </a:path>
            </a:pathLst>
          </a:custGeom>
        </p:spPr>
      </p:pic>
      <p:sp>
        <p:nvSpPr>
          <p:cNvPr id="6" name="Rectangle 19">
            <a:extLst>
              <a:ext uri="{FF2B5EF4-FFF2-40B4-BE49-F238E27FC236}">
                <a16:creationId xmlns="" xmlns:a16="http://schemas.microsoft.com/office/drawing/2014/main" id="{F313477F-55EB-5F4C-BFA4-03B94EC50B58}"/>
              </a:ext>
            </a:extLst>
          </p:cNvPr>
          <p:cNvSpPr/>
          <p:nvPr/>
        </p:nvSpPr>
        <p:spPr>
          <a:xfrm>
            <a:off x="313543" y="1223812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2925">
              <a:lnSpc>
                <a:spcPct val="100000"/>
              </a:lnSpc>
              <a:buClr>
                <a:srgbClr val="4472C4"/>
              </a:buClr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REWILDING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257799" y="1223812"/>
            <a:ext cx="6419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PT" sz="2000" b="1">
                <a:solidFill>
                  <a:srgbClr val="404040"/>
                </a:solidFill>
                <a:latin typeface="Arial" panose="020B0604020202020204" pitchFamily="34" charset="0"/>
              </a:rPr>
              <a:t>The issue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t-PT" sz="2000">
                <a:solidFill>
                  <a:srgbClr val="404040"/>
                </a:solidFill>
                <a:latin typeface="Arial" panose="020B0604020202020204" pitchFamily="34" charset="0"/>
              </a:rPr>
              <a:t>Imagine your country 1000 years ago.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t-PT" sz="2000">
                <a:solidFill>
                  <a:srgbClr val="404040"/>
                </a:solidFill>
                <a:latin typeface="Arial" panose="020B0604020202020204" pitchFamily="34" charset="0"/>
              </a:rPr>
              <a:t>Which species have been lost and why?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t-PT" sz="2000">
                <a:solidFill>
                  <a:srgbClr val="404040"/>
                </a:solidFill>
                <a:latin typeface="Arial" panose="020B0604020202020204" pitchFamily="34" charset="0"/>
              </a:rPr>
              <a:t>Could we turn the clock back and ‘rewild’ an animal?</a:t>
            </a:r>
            <a:endParaRPr lang="en-US" sz="2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6373090" y="2977435"/>
            <a:ext cx="5665695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US">
                <a:solidFill>
                  <a:srgbClr val="404040"/>
                </a:solidFill>
                <a:latin typeface="Arial"/>
                <a:cs typeface="Arial"/>
              </a:rPr>
              <a:t>Set the challenge, choose an animal​ with families</a:t>
            </a:r>
          </a:p>
          <a:p>
            <a:pPr fontAlgn="base"/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>
                <a:solidFill>
                  <a:srgbClr val="404040"/>
                </a:solidFill>
                <a:latin typeface="Arial"/>
                <a:cs typeface="Arial"/>
              </a:rPr>
              <a:t>Teach feeding relationships, competition. Apply knowledge 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​</a:t>
            </a:r>
          </a:p>
          <a:p>
            <a:pPr fontAlgn="base"/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>
                <a:solidFill>
                  <a:srgbClr val="404040"/>
                </a:solidFill>
                <a:latin typeface="Arial"/>
                <a:cs typeface="Arial"/>
              </a:rPr>
              <a:t>Teach abiotic &amp; biotic factors. Apply knowledge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​</a:t>
            </a:r>
          </a:p>
          <a:p>
            <a:pPr fontAlgn="base"/>
            <a:endParaRPr lang="en-US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>
                <a:solidFill>
                  <a:srgbClr val="404040"/>
                </a:solidFill>
                <a:latin typeface="Arial"/>
                <a:cs typeface="Arial"/>
              </a:rPr>
              <a:t>Plan the campaign. Home preparation. Judge the campaigns</a:t>
            </a:r>
            <a:endParaRPr lang="en-US" b="0" i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257799" y="2977435"/>
            <a:ext cx="959388" cy="2585323"/>
          </a:xfrm>
          <a:prstGeom prst="rect">
            <a:avLst/>
          </a:prstGeom>
          <a:solidFill>
            <a:srgbClr val="5AF8BE"/>
          </a:solidFill>
        </p:spPr>
        <p:txBody>
          <a:bodyPr wrap="square" rtlCol="0">
            <a:spAutoFit/>
          </a:bodyPr>
          <a:lstStyle/>
          <a:p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5479" y="6211048"/>
            <a:ext cx="2346029" cy="64695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B512E87-BF22-430C-8091-44198B196E83}"/>
              </a:ext>
            </a:extLst>
          </p:cNvPr>
          <p:cNvSpPr txBox="1">
            <a:spLocks/>
          </p:cNvSpPr>
          <p:nvPr/>
        </p:nvSpPr>
        <p:spPr>
          <a:xfrm>
            <a:off x="615047" y="437153"/>
            <a:ext cx="10515600" cy="59119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latin typeface="Arial"/>
                <a:cs typeface="Arial"/>
              </a:rPr>
              <a:t>a</a:t>
            </a:r>
            <a:r>
              <a:rPr lang="en-GB" sz="3000" b="1" dirty="0" smtClean="0">
                <a:latin typeface="Arial"/>
                <a:cs typeface="Arial"/>
              </a:rPr>
              <a:t>)</a:t>
            </a:r>
            <a:r>
              <a:rPr lang="en-GB" sz="3000" b="1" dirty="0">
                <a:latin typeface="Arial"/>
                <a:cs typeface="Arial"/>
              </a:rPr>
              <a:t> </a:t>
            </a:r>
            <a:r>
              <a:rPr lang="en-GB" sz="3000" b="1" dirty="0">
                <a:solidFill>
                  <a:srgbClr val="4A65D8"/>
                </a:solidFill>
                <a:latin typeface="Arial"/>
                <a:cs typeface="Arial"/>
              </a:rPr>
              <a:t>CONNECT </a:t>
            </a:r>
            <a:r>
              <a:rPr lang="en-GB" sz="3000" b="1" dirty="0">
                <a:latin typeface="Arial"/>
                <a:cs typeface="Arial"/>
              </a:rPr>
              <a:t>resources: structured scenarios </a:t>
            </a:r>
          </a:p>
        </p:txBody>
      </p:sp>
    </p:spTree>
    <p:extLst>
      <p:ext uri="{BB962C8B-B14F-4D97-AF65-F5344CB8AC3E}">
        <p14:creationId xmlns:p14="http://schemas.microsoft.com/office/powerpoint/2010/main" xmlns="" val="2768885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5752">
            <a:off x="9247260" y="902309"/>
            <a:ext cx="2331720" cy="643006"/>
          </a:xfrm>
        </p:spPr>
      </p:pic>
      <p:sp>
        <p:nvSpPr>
          <p:cNvPr id="6" name="Rectangle 19">
            <a:extLst>
              <a:ext uri="{FF2B5EF4-FFF2-40B4-BE49-F238E27FC236}">
                <a16:creationId xmlns="" xmlns:a16="http://schemas.microsoft.com/office/drawing/2014/main" id="{F313477F-55EB-5F4C-BFA4-03B94EC50B58}"/>
              </a:ext>
            </a:extLst>
          </p:cNvPr>
          <p:cNvSpPr/>
          <p:nvPr/>
        </p:nvSpPr>
        <p:spPr>
          <a:xfrm>
            <a:off x="313543" y="1223812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2925">
              <a:lnSpc>
                <a:spcPct val="100000"/>
              </a:lnSpc>
              <a:buClr>
                <a:srgbClr val="4472C4"/>
              </a:buClr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REWILDING</a:t>
            </a:r>
          </a:p>
        </p:txBody>
      </p:sp>
      <p:sp>
        <p:nvSpPr>
          <p:cNvPr id="7" name="Pladsholder til tekst 1">
            <a:extLst>
              <a:ext uri="{FF2B5EF4-FFF2-40B4-BE49-F238E27FC236}">
                <a16:creationId xmlns="" xmlns:a16="http://schemas.microsoft.com/office/drawing/2014/main" id="{2A6A6640-0BF3-4D41-94EB-47439A6A6CCE}"/>
              </a:ext>
            </a:extLst>
          </p:cNvPr>
          <p:cNvSpPr txBox="1">
            <a:spLocks/>
          </p:cNvSpPr>
          <p:nvPr/>
        </p:nvSpPr>
        <p:spPr>
          <a:xfrm>
            <a:off x="673308" y="1050168"/>
            <a:ext cx="5811175" cy="499746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270" lvl="1" indent="-342900">
              <a:buClr>
                <a:srgbClr val="5AF8BE"/>
              </a:buClr>
            </a:pPr>
            <a:r>
              <a:rPr lang="en-GB">
                <a:latin typeface="Arial"/>
                <a:cs typeface="Calibri"/>
              </a:rPr>
              <a:t>Build upon a framework with two steps for each of the science action stage: CARE, KNOW, DO.</a:t>
            </a:r>
            <a:endParaRPr lang="da-DK">
              <a:latin typeface="Arial"/>
            </a:endParaRPr>
          </a:p>
          <a:p>
            <a:pPr marL="509270" lvl="1" indent="-342900"/>
            <a:endParaRPr lang="en-GB">
              <a:cs typeface="Calibri"/>
            </a:endParaRPr>
          </a:p>
          <a:p>
            <a:pPr marL="509270" lvl="1" indent="-342900">
              <a:buClr>
                <a:srgbClr val="5AF8BE"/>
              </a:buClr>
            </a:pPr>
            <a:r>
              <a:rPr lang="en-GB">
                <a:cs typeface="Calibri"/>
              </a:rPr>
              <a:t>Each step has different options for choice of method and participants. </a:t>
            </a:r>
            <a:endParaRPr lang="da-DK">
              <a:ea typeface="+mn-lt"/>
              <a:cs typeface="+mn-lt"/>
            </a:endParaRPr>
          </a:p>
          <a:p>
            <a:pPr marL="166370" lvl="1" indent="0">
              <a:buClr>
                <a:srgbClr val="5AF8BE"/>
              </a:buClr>
              <a:buNone/>
            </a:pPr>
            <a:endParaRPr lang="en-GB">
              <a:ea typeface="+mn-lt"/>
              <a:cs typeface="+mn-lt"/>
            </a:endParaRPr>
          </a:p>
          <a:p>
            <a:pPr marL="509270" lvl="1" indent="-342900">
              <a:buClr>
                <a:srgbClr val="5AF8BE"/>
              </a:buClr>
            </a:pPr>
            <a:r>
              <a:rPr lang="en-GB">
                <a:ea typeface="+mn-lt"/>
                <a:cs typeface="+mn-lt"/>
              </a:rPr>
              <a:t>Students decide on a local challenge to work. </a:t>
            </a:r>
            <a:endParaRPr lang="da-DK">
              <a:ea typeface="+mn-lt"/>
              <a:cs typeface="+mn-lt"/>
            </a:endParaRPr>
          </a:p>
          <a:p>
            <a:pPr marL="509270" lvl="1" indent="-342900">
              <a:buClr>
                <a:srgbClr val="5AF8BE"/>
              </a:buClr>
            </a:pPr>
            <a:endParaRPr lang="en-GB">
              <a:cs typeface="Calibri"/>
            </a:endParaRPr>
          </a:p>
          <a:p>
            <a:pPr marL="509270" lvl="1" indent="-342900">
              <a:buClr>
                <a:srgbClr val="5AF8BE"/>
              </a:buClr>
            </a:pPr>
            <a:r>
              <a:rPr lang="en-GB">
                <a:cs typeface="Calibri"/>
              </a:rPr>
              <a:t>Teachers facilitate the process, experts and local stakeholders provide knowledge. Coaches support teachers.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>
                <a:cs typeface="Calibri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>
                <a:cs typeface="Calibri"/>
              </a:rPr>
              <a:t>	</a:t>
            </a:r>
          </a:p>
          <a:p>
            <a:endParaRPr lang="en-GB"/>
          </a:p>
          <a:p>
            <a:endParaRPr lang="en-GB"/>
          </a:p>
        </p:txBody>
      </p:sp>
      <p:graphicFrame>
        <p:nvGraphicFramePr>
          <p:cNvPr id="8" name="Tabel 3">
            <a:extLst>
              <a:ext uri="{FF2B5EF4-FFF2-40B4-BE49-F238E27FC236}">
                <a16:creationId xmlns="" xmlns:a16="http://schemas.microsoft.com/office/drawing/2014/main" id="{91EA6B30-161E-4D76-8EF9-2DCDC597E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5414276"/>
              </p:ext>
            </p:extLst>
          </p:nvPr>
        </p:nvGraphicFramePr>
        <p:xfrm>
          <a:off x="6757467" y="812612"/>
          <a:ext cx="4908040" cy="5235024"/>
        </p:xfrm>
        <a:graphic>
          <a:graphicData uri="http://schemas.openxmlformats.org/drawingml/2006/table">
            <a:tbl>
              <a:tblPr/>
              <a:tblGrid>
                <a:gridCol w="680814">
                  <a:extLst>
                    <a:ext uri="{9D8B030D-6E8A-4147-A177-3AD203B41FA5}">
                      <a16:colId xmlns="" xmlns:a16="http://schemas.microsoft.com/office/drawing/2014/main" val="1916089392"/>
                    </a:ext>
                  </a:extLst>
                </a:gridCol>
                <a:gridCol w="1009798">
                  <a:extLst>
                    <a:ext uri="{9D8B030D-6E8A-4147-A177-3AD203B41FA5}">
                      <a16:colId xmlns="" xmlns:a16="http://schemas.microsoft.com/office/drawing/2014/main" val="2686498255"/>
                    </a:ext>
                  </a:extLst>
                </a:gridCol>
                <a:gridCol w="912580">
                  <a:extLst>
                    <a:ext uri="{9D8B030D-6E8A-4147-A177-3AD203B41FA5}">
                      <a16:colId xmlns="" xmlns:a16="http://schemas.microsoft.com/office/drawing/2014/main" val="2057055420"/>
                    </a:ext>
                  </a:extLst>
                </a:gridCol>
                <a:gridCol w="972545">
                  <a:extLst>
                    <a:ext uri="{9D8B030D-6E8A-4147-A177-3AD203B41FA5}">
                      <a16:colId xmlns="" xmlns:a16="http://schemas.microsoft.com/office/drawing/2014/main" val="2641725625"/>
                    </a:ext>
                  </a:extLst>
                </a:gridCol>
                <a:gridCol w="1332303">
                  <a:extLst>
                    <a:ext uri="{9D8B030D-6E8A-4147-A177-3AD203B41FA5}">
                      <a16:colId xmlns="" xmlns:a16="http://schemas.microsoft.com/office/drawing/2014/main" val="379272195"/>
                    </a:ext>
                  </a:extLst>
                </a:gridCol>
              </a:tblGrid>
              <a:tr h="41314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 b="1" i="0" u="none" strike="noStrike">
                          <a:solidFill>
                            <a:srgbClr val="F7EF5C"/>
                          </a:solidFill>
                          <a:effectLst/>
                          <a:latin typeface="Arial"/>
                        </a:rPr>
                        <a:t>Science action stage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8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 b="1" i="0" u="none" strike="noStrike">
                          <a:solidFill>
                            <a:srgbClr val="F7EF5C"/>
                          </a:solidFill>
                          <a:effectLst/>
                          <a:latin typeface="Arial"/>
                        </a:rPr>
                        <a:t>Steps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8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 b="1" i="0" u="none" strike="noStrike">
                          <a:solidFill>
                            <a:srgbClr val="F7EF5C"/>
                          </a:solidFill>
                          <a:effectLst/>
                          <a:latin typeface="Arial"/>
                        </a:rPr>
                        <a:t>Methods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8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 b="1" i="0" u="none" strike="noStrike">
                          <a:solidFill>
                            <a:srgbClr val="F7EF5C"/>
                          </a:solidFill>
                          <a:effectLst/>
                          <a:latin typeface="Arial"/>
                        </a:rPr>
                        <a:t>Participants 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8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 b="1" i="0" u="none" strike="noStrike">
                          <a:solidFill>
                            <a:srgbClr val="F7EF5C"/>
                          </a:solidFill>
                          <a:effectLst/>
                          <a:latin typeface="Arial"/>
                        </a:rPr>
                        <a:t>Learning objective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8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1231034"/>
                  </a:ext>
                </a:extLst>
              </a:tr>
              <a:tr h="389756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en-GB" sz="2000" b="1" i="0" u="none" strike="noStrike">
                          <a:solidFill>
                            <a:srgbClr val="FF488A"/>
                          </a:solidFill>
                          <a:effectLst/>
                          <a:latin typeface="Arial" panose="020B0604020202020204" pitchFamily="34" charset="0"/>
                        </a:rPr>
                        <a:t>Care</a:t>
                      </a: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025" marR="80025" marT="40012" marB="40012" vert="vert270" anchor="ctr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F8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Framing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F8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Agenda setting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F8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Students 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Experts / Scientists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 community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Families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F8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 develop engagement and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nterest by framing and finding approach to community-based challenge  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F8B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279862"/>
                  </a:ext>
                </a:extLst>
              </a:tr>
              <a:tr h="4599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Questions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F8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GB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F8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0464950"/>
                  </a:ext>
                </a:extLst>
              </a:tr>
              <a:tr h="1083520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en-GB" sz="2000" b="1" i="0" u="none" strike="noStrike">
                          <a:solidFill>
                            <a:srgbClr val="5AF8BE"/>
                          </a:solidFill>
                          <a:effectLst/>
                          <a:latin typeface="Arial"/>
                        </a:rPr>
                        <a:t>Know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5" marR="80025" marT="40012" marB="40012" vert="vert270" anchor="ctr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5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Knowledge &amp; opinions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5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Desk-top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ase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Interviews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ase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Stakeholder analysis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ase"/>
                      <a:r>
                        <a:rPr lang="en-GB" sz="21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5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Students 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Experts / Scientists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Local community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Teacher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UAB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5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 acquire scientific understanding of local issues and problem-solving approaches  supported by research and interactions with scientists and stakeholders 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 develop alternative solutions collaboratively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ase"/>
                      <a:r>
                        <a:rPr lang="en-US" sz="21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5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0238096"/>
                  </a:ext>
                </a:extLst>
              </a:tr>
              <a:tr h="787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Deliberation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5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Consensus format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Jury format 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Co-creation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 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5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Fellow students 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Experts / Scientists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Local community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Teacher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5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2530137"/>
                  </a:ext>
                </a:extLst>
              </a:tr>
              <a:tr h="374165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en-GB" sz="2000" b="1" i="0" u="none" strike="noStrike">
                          <a:solidFill>
                            <a:srgbClr val="4A65D8"/>
                          </a:solidFill>
                          <a:effectLst/>
                          <a:latin typeface="Arial"/>
                        </a:rPr>
                        <a:t>Do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5" marR="80025" marT="40012" marB="40012" vert="vert270" anchor="ctr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Recommenda-tions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Students 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Experts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5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 communicate science actions projects and findings to the local community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ase"/>
                      <a:r>
                        <a:rPr lang="en-US" sz="21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8052318"/>
                  </a:ext>
                </a:extLst>
              </a:tr>
              <a:tr h="5690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Dissemination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Open letter with recommendations 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ase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Article 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Decision-makers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Media 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Stakeholders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025" marR="80025" marT="40012" marB="40012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5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981077"/>
                  </a:ext>
                </a:extLst>
              </a:tr>
            </a:tbl>
          </a:graphicData>
        </a:graphic>
      </p:graphicFrame>
      <p:pic>
        <p:nvPicPr>
          <p:cNvPr id="9" name="Marcador de contenid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8277" y="6047636"/>
            <a:ext cx="2311250" cy="63736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F678C611-0A45-4261-994B-055E7ED8BB26}"/>
              </a:ext>
            </a:extLst>
          </p:cNvPr>
          <p:cNvSpPr txBox="1">
            <a:spLocks/>
          </p:cNvSpPr>
          <p:nvPr/>
        </p:nvSpPr>
        <p:spPr>
          <a:xfrm>
            <a:off x="673308" y="372156"/>
            <a:ext cx="10515600" cy="59119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>
                <a:latin typeface="Arial"/>
                <a:cs typeface="Arial"/>
              </a:rPr>
              <a:t>b) </a:t>
            </a:r>
            <a:r>
              <a:rPr lang="en-GB" sz="3000" b="1">
                <a:solidFill>
                  <a:srgbClr val="4A65D8"/>
                </a:solidFill>
                <a:latin typeface="Arial"/>
                <a:cs typeface="Arial"/>
              </a:rPr>
              <a:t>CONNECT </a:t>
            </a:r>
            <a:r>
              <a:rPr lang="en-GB" sz="3000" b="1">
                <a:latin typeface="Arial"/>
                <a:cs typeface="Arial"/>
              </a:rPr>
              <a:t>resources: open ended scenarios </a:t>
            </a:r>
          </a:p>
        </p:txBody>
      </p:sp>
    </p:spTree>
    <p:extLst>
      <p:ext uri="{BB962C8B-B14F-4D97-AF65-F5344CB8AC3E}">
        <p14:creationId xmlns:p14="http://schemas.microsoft.com/office/powerpoint/2010/main" xmlns="" val="40646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6331" y="65890"/>
            <a:ext cx="3861428" cy="106484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822CD2AD-6969-416B-87A0-3C751846006B}"/>
              </a:ext>
            </a:extLst>
          </p:cNvPr>
          <p:cNvSpPr txBox="1">
            <a:spLocks/>
          </p:cNvSpPr>
          <p:nvPr/>
        </p:nvSpPr>
        <p:spPr>
          <a:xfrm>
            <a:off x="899710" y="823223"/>
            <a:ext cx="10515600" cy="59119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Arial"/>
                <a:cs typeface="Arial"/>
              </a:rPr>
              <a:t>1st </a:t>
            </a:r>
            <a:r>
              <a:rPr lang="en-US" sz="3000" b="1" smtClean="0">
                <a:latin typeface="Arial"/>
                <a:cs typeface="Arial"/>
              </a:rPr>
              <a:t>Year /2020-2021/</a:t>
            </a:r>
            <a:r>
              <a:rPr lang="en-GB" sz="3000" b="1" smtClean="0">
                <a:solidFill>
                  <a:srgbClr val="4A65D8"/>
                </a:solidFill>
                <a:latin typeface="Arial"/>
                <a:cs typeface="Arial"/>
              </a:rPr>
              <a:t>CONNECT </a:t>
            </a:r>
            <a:r>
              <a:rPr lang="en-GB" sz="3000" b="1" dirty="0">
                <a:latin typeface="Arial"/>
                <a:cs typeface="Arial"/>
              </a:rPr>
              <a:t>resources </a:t>
            </a:r>
          </a:p>
        </p:txBody>
      </p:sp>
      <p:sp>
        <p:nvSpPr>
          <p:cNvPr id="8" name="Marcador de Posição do Texto 1">
            <a:extLst>
              <a:ext uri="{FF2B5EF4-FFF2-40B4-BE49-F238E27FC236}">
                <a16:creationId xmlns="" xmlns:a16="http://schemas.microsoft.com/office/drawing/2014/main" id="{F21B6323-E922-4FA6-B012-BFC86B032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335" y="1428830"/>
            <a:ext cx="10515600" cy="45767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Based on </a:t>
            </a:r>
            <a:r>
              <a:rPr lang="en-US" sz="2400" b="1" dirty="0" err="1" smtClean="0"/>
              <a:t>Rewilding</a:t>
            </a:r>
            <a:r>
              <a:rPr lang="en-US" sz="2400" b="1" dirty="0" smtClean="0"/>
              <a:t> Science Action: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Rewilding</a:t>
            </a:r>
            <a:r>
              <a:rPr lang="en-US" sz="2400" dirty="0" smtClean="0"/>
              <a:t> Greece – Marine Biology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Rewilding</a:t>
            </a:r>
            <a:r>
              <a:rPr lang="en-US" sz="2400" dirty="0" smtClean="0"/>
              <a:t> Greece – Terrestrial Biology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Open-ended Scenarios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Map skills for problem solving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Measuring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for coping with Covid-19 aerosol transmission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Plastics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Renewable Energy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Global Warming and Chemical Pollution</a:t>
            </a:r>
          </a:p>
          <a:p>
            <a:pPr>
              <a:buNone/>
            </a:pPr>
            <a:r>
              <a:rPr lang="en-US" sz="2400" dirty="0" smtClean="0"/>
              <a:t>  </a:t>
            </a:r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829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11960AF2-0796-48ED-8C61-F65E9DE1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86" y="921120"/>
            <a:ext cx="10515600" cy="1101724"/>
          </a:xfrm>
        </p:spPr>
        <p:txBody>
          <a:bodyPr lIns="91440" tIns="45720" rIns="91440" bIns="45720" anchor="b"/>
          <a:lstStyle/>
          <a:p>
            <a:r>
              <a:rPr lang="en-GB" dirty="0">
                <a:solidFill>
                  <a:srgbClr val="4472C4"/>
                </a:solidFill>
                <a:latin typeface="Arial"/>
                <a:cs typeface="Arial"/>
              </a:rPr>
              <a:t>CONNECT:</a:t>
            </a:r>
            <a:endParaRPr lang="en-GB" noProof="0" dirty="0">
              <a:solidFill>
                <a:srgbClr val="686868"/>
              </a:solidFill>
              <a:latin typeface="Arial"/>
              <a:cs typeface="Arial"/>
            </a:endParaRPr>
          </a:p>
        </p:txBody>
      </p:sp>
      <p:sp>
        <p:nvSpPr>
          <p:cNvPr id="6" name="Marcador de Posição do Texto 5">
            <a:extLst>
              <a:ext uri="{FF2B5EF4-FFF2-40B4-BE49-F238E27FC236}">
                <a16:creationId xmlns="" xmlns:a16="http://schemas.microsoft.com/office/drawing/2014/main" id="{9C32A0AA-544E-4108-98DE-825A4F50B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986" y="2102129"/>
            <a:ext cx="10591116" cy="3074782"/>
          </a:xfrm>
        </p:spPr>
        <p:txBody>
          <a:bodyPr/>
          <a:lstStyle/>
          <a:p>
            <a:r>
              <a:rPr lang="en-GB" sz="3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European funded project, under the </a:t>
            </a:r>
            <a:r>
              <a:rPr lang="en-GB" sz="3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Horizon 2020 </a:t>
            </a:r>
            <a:r>
              <a:rPr lang="en-GB" sz="3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Science with and for Society Programme, </a:t>
            </a:r>
            <a:endParaRPr lang="en-GB" sz="3000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3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GB" sz="3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</a:t>
            </a:r>
            <a:r>
              <a:rPr lang="en-GB" sz="30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schools </a:t>
            </a:r>
            <a:r>
              <a:rPr lang="en-GB" sz="3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adopt open schooling</a:t>
            </a:r>
            <a:r>
              <a:rPr lang="en-GB" sz="3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en-GB" sz="3000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3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GB" sz="3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GB" sz="3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core-curriculum</a:t>
            </a:r>
            <a:r>
              <a:rPr lang="en-GB" sz="3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3000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3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</a:t>
            </a:r>
            <a:r>
              <a:rPr lang="en-GB" sz="3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participatory-science</a:t>
            </a:r>
            <a:r>
              <a:rPr lang="en-GB" sz="3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with </a:t>
            </a:r>
            <a:r>
              <a:rPr lang="en-GB" sz="3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families</a:t>
            </a:r>
            <a:r>
              <a:rPr lang="en-GB" sz="3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3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centres</a:t>
            </a:r>
            <a:r>
              <a:rPr lang="en-GB" sz="3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3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universities</a:t>
            </a:r>
            <a:r>
              <a:rPr lang="en-GB" sz="3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GB" sz="3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enterprises</a:t>
            </a:r>
            <a:r>
              <a:rPr lang="en-GB" sz="3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n-GB" sz="3000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Scientix</a:t>
            </a:r>
            <a:r>
              <a:rPr lang="en-GB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Projects Database – </a:t>
            </a:r>
            <a:r>
              <a:rPr lang="en-GB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OpenSchoolingTogether</a:t>
            </a:r>
            <a:endParaRPr lang="en-GB" sz="3000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30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41866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075FF8-3E4C-4F89-8F00-68E6BA77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>
                <a:latin typeface="Arial"/>
                <a:cs typeface="Arial"/>
              </a:rPr>
              <a:t>c) </a:t>
            </a:r>
            <a:r>
              <a:rPr lang="en-GB">
                <a:solidFill>
                  <a:srgbClr val="4472C4"/>
                </a:solidFill>
                <a:latin typeface="Arial"/>
                <a:cs typeface="Arial"/>
              </a:rPr>
              <a:t>CONNECT</a:t>
            </a:r>
            <a:r>
              <a:rPr lang="en-GB" noProof="0">
                <a:latin typeface="Arial"/>
                <a:cs typeface="Arial"/>
              </a:rPr>
              <a:t> Platform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71FE766F-E4A8-4D47-A8C6-80217DC26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40618"/>
            <a:ext cx="10515600" cy="457676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2000" noProof="0">
                <a:latin typeface="Arial"/>
                <a:cs typeface="Arial"/>
                <a:hlinkClick r:id="rId2"/>
              </a:rPr>
              <a:t>CONNECT platform </a:t>
            </a:r>
            <a:r>
              <a:rPr lang="en-GB" sz="2000" noProof="0">
                <a:latin typeface="Arial"/>
                <a:cs typeface="Arial"/>
              </a:rPr>
              <a:t>is a digital environment where </a:t>
            </a:r>
            <a:r>
              <a:rPr lang="en-GB" sz="2000" noProof="0">
                <a:solidFill>
                  <a:srgbClr val="FF488A"/>
                </a:solidFill>
                <a:latin typeface="Arial"/>
                <a:cs typeface="Arial"/>
              </a:rPr>
              <a:t>teachers</a:t>
            </a:r>
            <a:r>
              <a:rPr lang="en-GB" sz="2000" noProof="0">
                <a:latin typeface="Arial"/>
                <a:cs typeface="Arial"/>
              </a:rPr>
              <a:t> </a:t>
            </a:r>
            <a:r>
              <a:rPr lang="en-GB" sz="2000" noProof="0">
                <a:solidFill>
                  <a:srgbClr val="FF488A"/>
                </a:solidFill>
                <a:latin typeface="Arial"/>
                <a:cs typeface="Arial"/>
              </a:rPr>
              <a:t>and</a:t>
            </a:r>
            <a:r>
              <a:rPr lang="en-GB" sz="2000" noProof="0">
                <a:latin typeface="Arial"/>
                <a:cs typeface="Arial"/>
              </a:rPr>
              <a:t> </a:t>
            </a:r>
            <a:r>
              <a:rPr lang="en-GB" sz="2000" noProof="0">
                <a:solidFill>
                  <a:srgbClr val="FF488A"/>
                </a:solidFill>
                <a:latin typeface="Arial"/>
                <a:cs typeface="Arial"/>
              </a:rPr>
              <a:t>science professionals </a:t>
            </a:r>
            <a:r>
              <a:rPr lang="en-GB" sz="2000" noProof="0">
                <a:latin typeface="Arial"/>
                <a:cs typeface="Arial"/>
              </a:rPr>
              <a:t>can </a:t>
            </a:r>
            <a:r>
              <a:rPr lang="en-GB" sz="2000" b="1" noProof="0">
                <a:latin typeface="Arial"/>
                <a:cs typeface="Arial"/>
              </a:rPr>
              <a:t>engage</a:t>
            </a:r>
            <a:r>
              <a:rPr lang="en-GB" sz="2000" noProof="0">
                <a:latin typeface="Arial"/>
                <a:cs typeface="Arial"/>
              </a:rPr>
              <a:t> and </a:t>
            </a:r>
            <a:r>
              <a:rPr lang="en-GB" sz="2000" b="1" noProof="0">
                <a:latin typeface="Arial"/>
                <a:cs typeface="Arial"/>
              </a:rPr>
              <a:t>collaborate</a:t>
            </a:r>
            <a:r>
              <a:rPr lang="en-GB" sz="2000" noProof="0">
                <a:latin typeface="Arial"/>
                <a:cs typeface="Arial"/>
              </a:rPr>
              <a:t> with each other on exciting Science Action projects</a:t>
            </a:r>
            <a:r>
              <a:rPr lang="en-GB" sz="2000">
                <a:latin typeface="Arial"/>
                <a:cs typeface="Arial"/>
              </a:rPr>
              <a:t>:</a:t>
            </a:r>
            <a:endParaRPr lang="en-GB" sz="2000" noProof="0">
              <a:latin typeface="Arial"/>
              <a:cs typeface="Arial"/>
            </a:endParaRPr>
          </a:p>
          <a:p>
            <a:pPr marL="0" indent="0">
              <a:buNone/>
            </a:pPr>
            <a:endParaRPr lang="en-GB" noProof="0"/>
          </a:p>
          <a:p>
            <a:pPr marL="353695" indent="-353695"/>
            <a:endParaRPr lang="en-GB" noProof="0"/>
          </a:p>
          <a:p>
            <a:pPr marL="353695" indent="-353695"/>
            <a:endParaRPr lang="en-GB" noProof="0"/>
          </a:p>
          <a:p>
            <a:pPr marL="353695" indent="-353695"/>
            <a:endParaRPr lang="en-GB" noProof="0"/>
          </a:p>
          <a:p>
            <a:pPr marL="353695" indent="-353695"/>
            <a:endParaRPr lang="en-GB" noProof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875" y="779198"/>
            <a:ext cx="10662249" cy="59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769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075FF8-3E4C-4F89-8F00-68E6BA77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>
                <a:latin typeface="Arial"/>
                <a:cs typeface="Arial"/>
              </a:rPr>
              <a:t>c)</a:t>
            </a:r>
            <a:r>
              <a:rPr lang="en-GB">
                <a:solidFill>
                  <a:srgbClr val="4472C4"/>
                </a:solidFill>
                <a:latin typeface="Arial"/>
                <a:cs typeface="Arial"/>
              </a:rPr>
              <a:t> CONNECT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noProof="0">
                <a:latin typeface="Arial"/>
                <a:cs typeface="Arial"/>
              </a:rPr>
              <a:t>Platform (for teachers)</a:t>
            </a:r>
            <a:r>
              <a:rPr lang="en-GB">
                <a:latin typeface="Arial"/>
                <a:cs typeface="Arial"/>
              </a:rPr>
              <a:t> </a:t>
            </a:r>
            <a:endParaRPr lang="en-GB" noProof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71FE766F-E4A8-4D47-A8C6-80217DC26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075963"/>
            <a:ext cx="10515600" cy="457676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2000" noProof="0"/>
              <a:t>As a </a:t>
            </a:r>
            <a:r>
              <a:rPr lang="en-GB" sz="2000" noProof="0">
                <a:solidFill>
                  <a:srgbClr val="FF488A"/>
                </a:solidFill>
              </a:rPr>
              <a:t>teacher </a:t>
            </a:r>
            <a:r>
              <a:rPr lang="en-GB" sz="2000" noProof="0">
                <a:solidFill>
                  <a:schemeClr val="tx1"/>
                </a:solidFill>
              </a:rPr>
              <a:t>you</a:t>
            </a:r>
            <a:r>
              <a:rPr lang="en-GB" sz="2000" noProof="0">
                <a:solidFill>
                  <a:srgbClr val="FF488A"/>
                </a:solidFill>
              </a:rPr>
              <a:t> </a:t>
            </a:r>
            <a:r>
              <a:rPr lang="en-GB" sz="2000" noProof="0"/>
              <a:t>can benefit </a:t>
            </a:r>
            <a:r>
              <a:rPr lang="en-GB" sz="2000"/>
              <a:t>f</a:t>
            </a:r>
            <a:r>
              <a:rPr lang="en-GB" sz="2000" noProof="0"/>
              <a:t>rom the CONNECT platform:</a:t>
            </a:r>
          </a:p>
          <a:p>
            <a:pPr marL="0" indent="0">
              <a:buNone/>
            </a:pPr>
            <a:endParaRPr lang="en-GB" noProof="0"/>
          </a:p>
          <a:p>
            <a:pPr marL="353695" indent="-353695"/>
            <a:endParaRPr lang="en-GB" noProof="0"/>
          </a:p>
          <a:p>
            <a:pPr marL="353695" indent="-353695"/>
            <a:endParaRPr lang="en-GB" noProof="0"/>
          </a:p>
          <a:p>
            <a:pPr marL="353695" indent="-353695"/>
            <a:endParaRPr lang="en-GB" noProof="0"/>
          </a:p>
          <a:p>
            <a:pPr marL="353695" indent="-353695"/>
            <a:endParaRPr lang="en-GB" noProof="0"/>
          </a:p>
        </p:txBody>
      </p:sp>
      <p:grpSp>
        <p:nvGrpSpPr>
          <p:cNvPr id="4" name="Grupo 3"/>
          <p:cNvGrpSpPr/>
          <p:nvPr/>
        </p:nvGrpSpPr>
        <p:grpSpPr>
          <a:xfrm>
            <a:off x="4055535" y="1352201"/>
            <a:ext cx="8136465" cy="4576762"/>
            <a:chOff x="1759911" y="1439286"/>
            <a:chExt cx="8136465" cy="4576762"/>
          </a:xfrm>
        </p:grpSpPr>
        <p:pic>
          <p:nvPicPr>
            <p:cNvPr id="5" name="Marcador de contenido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59911" y="1439286"/>
              <a:ext cx="8136465" cy="4576762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5054653" y="2918691"/>
              <a:ext cx="1366982" cy="1043708"/>
            </a:xfrm>
            <a:prstGeom prst="rect">
              <a:avLst/>
            </a:prstGeom>
            <a:noFill/>
            <a:ln w="28575">
              <a:solidFill>
                <a:srgbClr val="5AF8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Marcador de Posição de Conteúdo 2">
            <a:extLst>
              <a:ext uri="{FF2B5EF4-FFF2-40B4-BE49-F238E27FC236}">
                <a16:creationId xmlns="" xmlns:a16="http://schemas.microsoft.com/office/drawing/2014/main" id="{71FE766F-E4A8-4D47-A8C6-80217DC260E9}"/>
              </a:ext>
            </a:extLst>
          </p:cNvPr>
          <p:cNvSpPr txBox="1">
            <a:spLocks/>
          </p:cNvSpPr>
          <p:nvPr/>
        </p:nvSpPr>
        <p:spPr>
          <a:xfrm>
            <a:off x="838198" y="1872276"/>
            <a:ext cx="3614056" cy="45767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4A65D8"/>
              </a:buClr>
              <a:buFont typeface="Arial" panose="020B0604020202020204" pitchFamily="34" charset="0"/>
              <a:buChar char="•"/>
              <a:defRPr sz="25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4A65D8"/>
              </a:buClr>
              <a:buFont typeface="Arial" panose="020B0604020202020204" pitchFamily="34" charset="0"/>
              <a:buChar char="•"/>
              <a:defRPr sz="25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888" indent="-3444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4A65D8"/>
              </a:buClr>
              <a:buFont typeface="Arial" panose="020B0604020202020204" pitchFamily="34" charset="0"/>
              <a:buChar char="•"/>
              <a:defRPr sz="25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00213" indent="-3286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4A65D8"/>
              </a:buClr>
              <a:buFont typeface="Arial" panose="020B0604020202020204" pitchFamily="34" charset="0"/>
              <a:buChar char="•"/>
              <a:defRPr sz="25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52650" indent="-3238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4A65D8"/>
              </a:buClr>
              <a:buFont typeface="Arial" panose="020B0604020202020204" pitchFamily="34" charset="0"/>
              <a:buChar char="•"/>
              <a:tabLst>
                <a:tab pos="2241550" algn="l"/>
              </a:tabLst>
              <a:defRPr sz="25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to </a:t>
            </a:r>
            <a:r>
              <a:rPr lang="en-GB" sz="1600" b="1"/>
              <a:t>engage,</a:t>
            </a:r>
            <a:r>
              <a:rPr lang="en-GB" sz="1600"/>
              <a:t> </a:t>
            </a:r>
            <a:r>
              <a:rPr lang="en-GB" sz="1600" b="1"/>
              <a:t>interact </a:t>
            </a:r>
            <a:r>
              <a:rPr lang="en-GB" sz="1600"/>
              <a:t>and </a:t>
            </a:r>
            <a:r>
              <a:rPr lang="en-GB" sz="1600" b="1"/>
              <a:t>collaborate</a:t>
            </a:r>
            <a:r>
              <a:rPr lang="en-GB" sz="1600"/>
              <a:t> with scientists and other teachers implementing science-actions </a:t>
            </a:r>
          </a:p>
          <a:p>
            <a:r>
              <a:rPr lang="en-GB" sz="1600"/>
              <a:t>to </a:t>
            </a:r>
            <a:r>
              <a:rPr lang="en-GB" sz="1600" b="1"/>
              <a:t>get support</a:t>
            </a:r>
            <a:r>
              <a:rPr lang="en-GB" sz="1600"/>
              <a:t> from coaches (CPD blog) and webinars</a:t>
            </a:r>
          </a:p>
          <a:p>
            <a:r>
              <a:rPr lang="en-US" sz="1600"/>
              <a:t>to </a:t>
            </a:r>
            <a:r>
              <a:rPr lang="en-US" sz="1600" b="1"/>
              <a:t>access</a:t>
            </a:r>
            <a:r>
              <a:rPr lang="en-US" sz="1600"/>
              <a:t> inclusive, engaging and ready-to-use </a:t>
            </a:r>
            <a:r>
              <a:rPr lang="en-US" sz="1600" b="1"/>
              <a:t>educational materials linked to curriculum </a:t>
            </a:r>
            <a:r>
              <a:rPr lang="en-US" sz="1600"/>
              <a:t>to support your science lessons</a:t>
            </a:r>
          </a:p>
          <a:p>
            <a:r>
              <a:rPr lang="en-GB" sz="1600"/>
              <a:t>to share </a:t>
            </a:r>
            <a:r>
              <a:rPr lang="en-GB" sz="1600" b="1"/>
              <a:t>students</a:t>
            </a:r>
            <a:r>
              <a:rPr lang="en-GB" sz="1600"/>
              <a:t>’ </a:t>
            </a:r>
            <a:r>
              <a:rPr lang="en-GB" sz="1600" b="1"/>
              <a:t>outputs </a:t>
            </a:r>
          </a:p>
          <a:p>
            <a:r>
              <a:rPr lang="en-GB" sz="1600"/>
              <a:t>to obtain a participation </a:t>
            </a:r>
            <a:r>
              <a:rPr lang="en-GB" sz="1600" b="1"/>
              <a:t>open badge</a:t>
            </a:r>
          </a:p>
          <a:p>
            <a:r>
              <a:rPr lang="en-GB" sz="1600"/>
              <a:t>to apply for </a:t>
            </a:r>
            <a:r>
              <a:rPr lang="en-GB" sz="1600" b="1"/>
              <a:t>special awards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353695" indent="-353695"/>
            <a:endParaRPr lang="en-GB"/>
          </a:p>
          <a:p>
            <a:pPr marL="353695" indent="-353695"/>
            <a:endParaRPr lang="en-GB"/>
          </a:p>
          <a:p>
            <a:pPr marL="353695" indent="-353695"/>
            <a:endParaRPr lang="en-GB"/>
          </a:p>
          <a:p>
            <a:pPr marL="353695" indent="-353695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96492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8C1668-075E-409C-A6E2-416B9685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>
                <a:latin typeface="Arial"/>
                <a:cs typeface="Arial"/>
              </a:rPr>
              <a:t>d) </a:t>
            </a:r>
            <a:r>
              <a:rPr lang="en-GB">
                <a:solidFill>
                  <a:srgbClr val="4472C4"/>
                </a:solidFill>
                <a:latin typeface="Arial"/>
                <a:cs typeface="Arial"/>
              </a:rPr>
              <a:t>CONNECT</a:t>
            </a:r>
            <a:r>
              <a:rPr lang="en-GB" noProof="0">
                <a:latin typeface="Arial"/>
                <a:cs typeface="Arial"/>
              </a:rPr>
              <a:t> Partnerships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A1602ADC-AE9F-44AD-ADE2-76BC383B7DE4}"/>
              </a:ext>
            </a:extLst>
          </p:cNvPr>
          <p:cNvSpPr txBox="1"/>
          <p:nvPr/>
        </p:nvSpPr>
        <p:spPr>
          <a:xfrm>
            <a:off x="7571240" y="3868803"/>
            <a:ext cx="3700287" cy="1938992"/>
          </a:xfrm>
          <a:prstGeom prst="rect">
            <a:avLst/>
          </a:prstGeom>
          <a:noFill/>
          <a:ln w="19050" cmpd="dbl">
            <a:solidFill>
              <a:srgbClr val="4472C4"/>
            </a:solidFill>
            <a:prstDash val="sysDot"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Partnership policies will sustain CONNECT’s open schooling model within partners’ institutions and spread the model to new ones.</a:t>
            </a:r>
          </a:p>
        </p:txBody>
      </p:sp>
      <p:sp>
        <p:nvSpPr>
          <p:cNvPr id="19" name="CaixaDeTexto 11">
            <a:extLst>
              <a:ext uri="{FF2B5EF4-FFF2-40B4-BE49-F238E27FC236}">
                <a16:creationId xmlns="" xmlns:a16="http://schemas.microsoft.com/office/drawing/2014/main" id="{A1602ADC-AE9F-44AD-ADE2-76BC383B7DE4}"/>
              </a:ext>
            </a:extLst>
          </p:cNvPr>
          <p:cNvSpPr txBox="1"/>
          <p:nvPr/>
        </p:nvSpPr>
        <p:spPr>
          <a:xfrm>
            <a:off x="7576458" y="1286401"/>
            <a:ext cx="3700287" cy="2246769"/>
          </a:xfrm>
          <a:prstGeom prst="rect">
            <a:avLst/>
          </a:prstGeom>
          <a:noFill/>
          <a:ln w="19050" cmpd="dbl">
            <a:solidFill>
              <a:srgbClr val="4472C4"/>
            </a:solidFill>
            <a:prstDash val="sysDot"/>
          </a:ln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4A65D8"/>
                </a:solidFill>
                <a:cs typeface="Calibri"/>
              </a:rPr>
              <a:t>Partnerships </a:t>
            </a:r>
            <a:r>
              <a:rPr lang="en-GB" sz="2000">
                <a:cs typeface="Calibri"/>
              </a:rPr>
              <a:t>are formalized through a formal agreement between teachers, students, parents and / or representatives of other institutions / organizations.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635" y="634429"/>
            <a:ext cx="7236823" cy="60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116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EB241E-73BD-4C82-8413-3711CB41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>
                <a:latin typeface="Arial"/>
                <a:cs typeface="Arial"/>
              </a:rPr>
              <a:t>e) </a:t>
            </a:r>
            <a:r>
              <a:rPr lang="en-GB">
                <a:solidFill>
                  <a:srgbClr val="4472C4"/>
                </a:solidFill>
                <a:latin typeface="Arial"/>
                <a:cs typeface="Arial"/>
              </a:rPr>
              <a:t>CONNECT</a:t>
            </a:r>
            <a:r>
              <a:rPr lang="en-GB" noProof="0">
                <a:latin typeface="Arial"/>
                <a:cs typeface="Arial"/>
              </a:rPr>
              <a:t> </a:t>
            </a:r>
            <a:r>
              <a:rPr lang="en-GB">
                <a:latin typeface="Arial"/>
                <a:cs typeface="Arial"/>
              </a:rPr>
              <a:t>C</a:t>
            </a:r>
            <a:r>
              <a:rPr lang="en-GB" noProof="0" err="1">
                <a:latin typeface="Arial"/>
                <a:cs typeface="Arial"/>
              </a:rPr>
              <a:t>oaching</a:t>
            </a:r>
            <a:endParaRPr lang="en-GB" noProof="0">
              <a:latin typeface="Arial"/>
              <a:cs typeface="Arial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EA52EFC6-D0A5-407C-8FB5-B19A3FB57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8" y="813005"/>
            <a:ext cx="10510981" cy="4576763"/>
          </a:xfrm>
        </p:spPr>
        <p:txBody>
          <a:bodyPr lIns="91440" tIns="45720" rIns="91440" bIns="45720" anchor="t"/>
          <a:lstStyle/>
          <a:p>
            <a:pPr marL="0" indent="0" algn="just">
              <a:buNone/>
            </a:pPr>
            <a:endParaRPr lang="en-GB"/>
          </a:p>
          <a:p>
            <a:pPr marL="353695" indent="-353695"/>
            <a:r>
              <a:rPr lang="en-GB">
                <a:latin typeface="Arial"/>
                <a:cs typeface="Arial"/>
              </a:rPr>
              <a:t>In CONNECT, 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we consider </a:t>
            </a:r>
            <a:r>
              <a:rPr lang="en-GB">
                <a:latin typeface="Arial"/>
                <a:cs typeface="Arial"/>
              </a:rPr>
              <a:t>the                                                             </a:t>
            </a:r>
            <a:r>
              <a:rPr lang="en-GB" i="1">
                <a:latin typeface="Arial"/>
                <a:cs typeface="Arial"/>
              </a:rPr>
              <a:t>‘</a:t>
            </a:r>
            <a:r>
              <a:rPr lang="en-GB" i="1">
                <a:solidFill>
                  <a:schemeClr val="accent1"/>
                </a:solidFill>
                <a:latin typeface="Arial"/>
                <a:cs typeface="Arial"/>
              </a:rPr>
              <a:t>coach as a facilitator of learning</a:t>
            </a:r>
            <a:r>
              <a:rPr lang="en-GB" i="1">
                <a:latin typeface="Arial"/>
                <a:cs typeface="Arial"/>
              </a:rPr>
              <a:t>’</a:t>
            </a:r>
            <a:r>
              <a:rPr lang="en-GB">
                <a:latin typeface="Arial"/>
                <a:cs typeface="Arial"/>
              </a:rPr>
              <a:t>.</a:t>
            </a:r>
          </a:p>
          <a:p>
            <a:pPr marL="0" indent="0" algn="just">
              <a:buNone/>
            </a:pPr>
            <a:endParaRPr lang="en-GB">
              <a:latin typeface="Arial"/>
              <a:cs typeface="Arial"/>
            </a:endParaRPr>
          </a:p>
          <a:p>
            <a:pPr marL="353695" indent="-353695" algn="just"/>
            <a:r>
              <a:rPr lang="en-GB">
                <a:latin typeface="Arial"/>
                <a:cs typeface="Arial"/>
              </a:rPr>
              <a:t>The coaching process in CONNECT includes these stages, from induction to implementation:</a:t>
            </a:r>
          </a:p>
          <a:p>
            <a:pPr marL="909955" lvl="1" indent="-457200">
              <a:buAutoNum type="arabicPeriod"/>
            </a:pPr>
            <a:r>
              <a:rPr lang="en-GB" sz="2000">
                <a:latin typeface="Arial"/>
                <a:cs typeface="Arial"/>
              </a:rPr>
              <a:t>Establishing the time to invest, schedule and objectives; </a:t>
            </a:r>
            <a:endParaRPr lang="en-GB" sz="2000"/>
          </a:p>
          <a:p>
            <a:pPr marL="909955" lvl="1" indent="-457200">
              <a:buAutoNum type="arabicPeriod"/>
            </a:pPr>
            <a:r>
              <a:rPr lang="en-GB" sz="2000">
                <a:latin typeface="Arial"/>
                <a:cs typeface="Arial"/>
              </a:rPr>
              <a:t>Evaluating and anchoring in reality; </a:t>
            </a:r>
            <a:endParaRPr lang="en-GB" sz="2000"/>
          </a:p>
          <a:p>
            <a:pPr marL="909955" lvl="1" indent="-457200">
              <a:buAutoNum type="arabicPeriod"/>
            </a:pPr>
            <a:r>
              <a:rPr lang="en-GB" sz="2000">
                <a:latin typeface="Arial"/>
                <a:cs typeface="Arial"/>
              </a:rPr>
              <a:t>Visualizing the results;</a:t>
            </a:r>
          </a:p>
          <a:p>
            <a:pPr marL="909955" lvl="1" indent="-457200">
              <a:buAutoNum type="arabicPeriod"/>
            </a:pPr>
            <a:r>
              <a:rPr lang="en-GB" sz="2000">
                <a:latin typeface="Arial"/>
                <a:cs typeface="Arial"/>
              </a:rPr>
              <a:t>Identifying solutions and options;</a:t>
            </a:r>
          </a:p>
          <a:p>
            <a:pPr marL="909955" lvl="1" indent="-457200">
              <a:buAutoNum type="arabicPeriod"/>
            </a:pPr>
            <a:r>
              <a:rPr lang="en-GB" sz="2000">
                <a:latin typeface="Arial"/>
                <a:cs typeface="Arial"/>
              </a:rPr>
              <a:t>Analysing the resources.</a:t>
            </a:r>
          </a:p>
          <a:p>
            <a:pPr marL="353695" indent="-353695" algn="just"/>
            <a:endParaRPr lang="en-GB">
              <a:latin typeface="Arial"/>
              <a:cs typeface="Arial"/>
            </a:endParaRPr>
          </a:p>
          <a:p>
            <a:pPr marL="353695" indent="-353695" algn="just"/>
            <a:r>
              <a:rPr lang="en-GB">
                <a:latin typeface="Arial"/>
                <a:cs typeface="Arial"/>
              </a:rPr>
              <a:t>For each stage, there are specific questions addressed to the coached person.</a:t>
            </a:r>
          </a:p>
        </p:txBody>
      </p:sp>
      <p:sp>
        <p:nvSpPr>
          <p:cNvPr id="4" name="CaixaDeTexto 11">
            <a:extLst>
              <a:ext uri="{FF2B5EF4-FFF2-40B4-BE49-F238E27FC236}">
                <a16:creationId xmlns="" xmlns:a16="http://schemas.microsoft.com/office/drawing/2014/main" id="{A1602ADC-AE9F-44AD-ADE2-76BC383B7DE4}"/>
              </a:ext>
            </a:extLst>
          </p:cNvPr>
          <p:cNvSpPr txBox="1"/>
          <p:nvPr/>
        </p:nvSpPr>
        <p:spPr>
          <a:xfrm>
            <a:off x="6785295" y="1129396"/>
            <a:ext cx="3700287" cy="1077218"/>
          </a:xfrm>
          <a:prstGeom prst="rect">
            <a:avLst/>
          </a:prstGeom>
          <a:noFill/>
          <a:ln w="19050" cmpd="dbl">
            <a:solidFill>
              <a:srgbClr val="4472C4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1600">
                <a:solidFill>
                  <a:schemeClr val="accent1"/>
                </a:solidFill>
                <a:latin typeface="Arial"/>
                <a:cs typeface="Arial"/>
              </a:rPr>
              <a:t>Coaching</a:t>
            </a:r>
            <a:r>
              <a:rPr lang="en-GB" sz="1600">
                <a:latin typeface="Arial"/>
                <a:cs typeface="Arial"/>
              </a:rPr>
              <a:t> is a process that aims to improve performance and focuses on the ‘here and now’ rather than on the distant past or future</a:t>
            </a:r>
            <a:endParaRPr lang="en-GB" sz="160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877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858" y="1333419"/>
            <a:ext cx="10058400" cy="565785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05083113-F2DD-4877-A6D8-803427A31733}"/>
              </a:ext>
            </a:extLst>
          </p:cNvPr>
          <p:cNvSpPr txBox="1">
            <a:spLocks/>
          </p:cNvSpPr>
          <p:nvPr/>
        </p:nvSpPr>
        <p:spPr>
          <a:xfrm>
            <a:off x="838199" y="347542"/>
            <a:ext cx="10515600" cy="59119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>
                <a:solidFill>
                  <a:srgbClr val="4472C4"/>
                </a:solidFill>
                <a:latin typeface="Arial"/>
                <a:cs typeface="Arial"/>
              </a:rPr>
              <a:t>f) CONNECT</a:t>
            </a:r>
            <a:r>
              <a:rPr lang="en-GB">
                <a:latin typeface="Arial"/>
                <a:cs typeface="Arial"/>
              </a:rPr>
              <a:t> engagement plan</a:t>
            </a:r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="" xmlns:a16="http://schemas.microsoft.com/office/drawing/2014/main" id="{8609D139-F7AE-460B-A01F-407707B60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8" y="813005"/>
            <a:ext cx="10510981" cy="4576763"/>
          </a:xfrm>
        </p:spPr>
        <p:txBody>
          <a:bodyPr lIns="91440" tIns="45720" rIns="91440" bIns="45720" anchor="t"/>
          <a:lstStyle/>
          <a:p>
            <a:pPr marL="0" indent="0" algn="just">
              <a:buNone/>
            </a:pPr>
            <a:endParaRPr lang="en-GB"/>
          </a:p>
          <a:p>
            <a:pPr marL="353695" indent="-353695" algn="just"/>
            <a:r>
              <a:rPr lang="en-GB">
                <a:latin typeface="Arial"/>
                <a:cs typeface="Arial"/>
              </a:rPr>
              <a:t>CONNECT facilitates an </a:t>
            </a:r>
            <a:r>
              <a:rPr lang="en-GB">
                <a:solidFill>
                  <a:srgbClr val="4A65D8"/>
                </a:solidFill>
                <a:latin typeface="Arial"/>
                <a:cs typeface="Arial"/>
              </a:rPr>
              <a:t>engagement plan</a:t>
            </a:r>
            <a:r>
              <a:rPr lang="en-GB">
                <a:latin typeface="Arial"/>
                <a:cs typeface="Arial"/>
              </a:rPr>
              <a:t> to guide teachers to interact with the different stakeholders: scientists, families, coaches...</a:t>
            </a:r>
          </a:p>
        </p:txBody>
      </p:sp>
    </p:spTree>
    <p:extLst>
      <p:ext uri="{BB962C8B-B14F-4D97-AF65-F5344CB8AC3E}">
        <p14:creationId xmlns:p14="http://schemas.microsoft.com/office/powerpoint/2010/main" xmlns="" val="3908239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1228621E-7ABB-4212-9A77-37E231D4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47592"/>
          </a:xfrm>
        </p:spPr>
        <p:txBody>
          <a:bodyPr lIns="91440" tIns="45720" rIns="91440" bIns="45720" anchor="b"/>
          <a:lstStyle/>
          <a:p>
            <a:r>
              <a:rPr lang="en-GB" sz="5400">
                <a:solidFill>
                  <a:srgbClr val="4472C4"/>
                </a:solidFill>
                <a:latin typeface="Arial "/>
                <a:cs typeface="Arial"/>
              </a:rPr>
              <a:t>4. CONNECT</a:t>
            </a:r>
            <a:r>
              <a:rPr lang="en-GB" sz="5400" noProof="0">
                <a:solidFill>
                  <a:srgbClr val="4472C4"/>
                </a:solidFill>
                <a:latin typeface="Arial "/>
                <a:cs typeface="Arial"/>
              </a:rPr>
              <a:t> </a:t>
            </a:r>
            <a:r>
              <a:rPr lang="en-GB" sz="5400" noProof="0">
                <a:solidFill>
                  <a:schemeClr val="tx1"/>
                </a:solidFill>
                <a:latin typeface="Arial "/>
                <a:cs typeface="Arial"/>
              </a:rPr>
              <a:t>in a </a:t>
            </a:r>
            <a:r>
              <a:rPr lang="en-GB" sz="5400">
                <a:solidFill>
                  <a:schemeClr val="tx1"/>
                </a:solidFill>
                <a:latin typeface="Arial "/>
                <a:cs typeface="Arial"/>
              </a:rPr>
              <a:t>nutshell</a:t>
            </a:r>
            <a:endParaRPr lang="en-GB" noProof="0">
              <a:solidFill>
                <a:schemeClr val="tx1"/>
              </a:solidFill>
              <a:cs typeface="Arial"/>
            </a:endParaRP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D81B557F-EED4-4F67-BC6C-8A283FBC1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7704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="" xmlns:a16="http://schemas.microsoft.com/office/drawing/2014/main" id="{DE3D90D1-8B64-4D29-BF91-59B0967165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>
                <a:solidFill>
                  <a:srgbClr val="4472C4"/>
                </a:solidFill>
              </a:rPr>
              <a:t>CONNECT</a:t>
            </a:r>
            <a:r>
              <a:rPr lang="en-GB" noProof="0"/>
              <a:t> in a nutshell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926" y="254306"/>
            <a:ext cx="10857923" cy="610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111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214B605E-28B4-4594-8D3C-05401B6DE1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>
                <a:solidFill>
                  <a:srgbClr val="4472C4"/>
                </a:solidFill>
              </a:rPr>
              <a:t>CONNECT</a:t>
            </a:r>
            <a:r>
              <a:rPr lang="en-GB" noProof="0"/>
              <a:t> Goals</a:t>
            </a:r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="" xmlns:a16="http://schemas.microsoft.com/office/drawing/2014/main" id="{6E5EADC7-4D22-4EAB-8160-01350D075F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0949482"/>
              </p:ext>
            </p:extLst>
          </p:nvPr>
        </p:nvGraphicFramePr>
        <p:xfrm>
          <a:off x="1273168" y="1237250"/>
          <a:ext cx="9720072" cy="42042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83769">
                  <a:extLst>
                    <a:ext uri="{9D8B030D-6E8A-4147-A177-3AD203B41FA5}">
                      <a16:colId xmlns="" xmlns:a16="http://schemas.microsoft.com/office/drawing/2014/main" val="1578141307"/>
                    </a:ext>
                  </a:extLst>
                </a:gridCol>
                <a:gridCol w="8236303">
                  <a:extLst>
                    <a:ext uri="{9D8B030D-6E8A-4147-A177-3AD203B41FA5}">
                      <a16:colId xmlns="" xmlns:a16="http://schemas.microsoft.com/office/drawing/2014/main" val="4001621395"/>
                    </a:ext>
                  </a:extLst>
                </a:gridCol>
              </a:tblGrid>
              <a:tr h="287092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404040"/>
                          </a:solidFill>
                          <a:effectLst/>
                        </a:rPr>
                        <a:t>Establish and support science-actions for: </a:t>
                      </a:r>
                      <a:endParaRPr lang="en-GB" sz="18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1096892"/>
                  </a:ext>
                </a:extLst>
              </a:tr>
              <a:tr h="1435462"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rgbClr val="404040"/>
                          </a:solidFill>
                          <a:effectLst/>
                        </a:rPr>
                        <a:t>YEAR 1</a:t>
                      </a:r>
                      <a:endParaRPr lang="en-GB" sz="18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AF8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404040"/>
                          </a:solidFill>
                          <a:effectLst/>
                        </a:rPr>
                        <a:t>1200 students </a:t>
                      </a:r>
                    </a:p>
                    <a:p>
                      <a:r>
                        <a:rPr lang="en-GB" sz="1800">
                          <a:solidFill>
                            <a:srgbClr val="404040"/>
                          </a:solidFill>
                          <a:effectLst/>
                        </a:rPr>
                        <a:t>in 20 schools</a:t>
                      </a:r>
                    </a:p>
                    <a:p>
                      <a:r>
                        <a:rPr lang="en-GB" sz="1800">
                          <a:solidFill>
                            <a:srgbClr val="404040"/>
                          </a:solidFill>
                          <a:effectLst/>
                        </a:rPr>
                        <a:t>involving 20 science professionals</a:t>
                      </a:r>
                    </a:p>
                    <a:p>
                      <a:r>
                        <a:rPr lang="en-GB" sz="1800">
                          <a:solidFill>
                            <a:srgbClr val="404040"/>
                          </a:solidFill>
                          <a:effectLst/>
                        </a:rPr>
                        <a:t>from 5 countries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"/>
                      </a:pPr>
                      <a:r>
                        <a:rPr lang="en-GB" sz="1800">
                          <a:solidFill>
                            <a:srgbClr val="404040"/>
                          </a:solidFill>
                          <a:effectLst/>
                        </a:rPr>
                        <a:t>To raise interest and pilot CONNECT’s model </a:t>
                      </a:r>
                      <a:endParaRPr lang="en-GB" sz="18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AF8B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3890695"/>
                  </a:ext>
                </a:extLst>
              </a:tr>
              <a:tr h="1294774"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rgbClr val="404040"/>
                          </a:solidFill>
                          <a:effectLst/>
                        </a:rPr>
                        <a:t>YEAR 2</a:t>
                      </a:r>
                      <a:endParaRPr lang="en-GB" sz="18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404040"/>
                          </a:solidFill>
                          <a:effectLst/>
                        </a:rPr>
                        <a:t>15,000 students </a:t>
                      </a:r>
                    </a:p>
                    <a:p>
                      <a:r>
                        <a:rPr lang="en-GB" sz="1800">
                          <a:solidFill>
                            <a:srgbClr val="404040"/>
                          </a:solidFill>
                          <a:effectLst/>
                        </a:rPr>
                        <a:t>in 100 schools</a:t>
                      </a:r>
                    </a:p>
                    <a:p>
                      <a:r>
                        <a:rPr lang="en-GB" sz="1800">
                          <a:solidFill>
                            <a:srgbClr val="404040"/>
                          </a:solidFill>
                          <a:effectLst/>
                        </a:rPr>
                        <a:t>involving 250 science professionals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"/>
                      </a:pPr>
                      <a:r>
                        <a:rPr lang="en-GB" sz="1800">
                          <a:solidFill>
                            <a:srgbClr val="404040"/>
                          </a:solidFill>
                          <a:effectLst/>
                        </a:rPr>
                        <a:t>To establish a tested model for science-action partnerships. </a:t>
                      </a:r>
                      <a:endParaRPr lang="en-GB" sz="18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2891703"/>
                  </a:ext>
                </a:extLst>
              </a:tr>
              <a:tr h="1186877"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rgbClr val="404040"/>
                          </a:solidFill>
                          <a:effectLst/>
                        </a:rPr>
                        <a:t>YEAR 3</a:t>
                      </a:r>
                      <a:endParaRPr lang="en-GB" sz="18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AF8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404040"/>
                          </a:solidFill>
                          <a:effectLst/>
                        </a:rPr>
                        <a:t>31,500 students</a:t>
                      </a:r>
                    </a:p>
                    <a:p>
                      <a:r>
                        <a:rPr lang="en-GB" sz="1800">
                          <a:solidFill>
                            <a:srgbClr val="404040"/>
                          </a:solidFill>
                          <a:effectLst/>
                        </a:rPr>
                        <a:t>in 210 schools </a:t>
                      </a:r>
                    </a:p>
                    <a:p>
                      <a:r>
                        <a:rPr lang="en-GB" sz="1800">
                          <a:solidFill>
                            <a:srgbClr val="404040"/>
                          </a:solidFill>
                          <a:effectLst/>
                        </a:rPr>
                        <a:t>involving 525 science professionals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"/>
                      </a:pPr>
                      <a:r>
                        <a:rPr lang="en-GB" sz="1800">
                          <a:solidFill>
                            <a:srgbClr val="404040"/>
                          </a:solidFill>
                          <a:effectLst/>
                        </a:rPr>
                        <a:t>To maintain and spread the CONNECT’s open schooling model</a:t>
                      </a:r>
                      <a:endParaRPr lang="en-GB" sz="18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AF8B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4800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2515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1228621E-7ABB-4212-9A77-37E231D4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47592"/>
          </a:xfrm>
        </p:spPr>
        <p:txBody>
          <a:bodyPr lIns="91440" tIns="45720" rIns="91440" bIns="45720" anchor="b"/>
          <a:lstStyle/>
          <a:p>
            <a:r>
              <a:rPr lang="en-GB" sz="5400">
                <a:latin typeface="Arial "/>
                <a:cs typeface="Arial"/>
              </a:rPr>
              <a:t>5. HOW</a:t>
            </a:r>
            <a:r>
              <a:rPr lang="en-GB" sz="5400" noProof="0">
                <a:latin typeface="Arial "/>
                <a:cs typeface="Arial"/>
              </a:rPr>
              <a:t> to benefit from </a:t>
            </a:r>
            <a:r>
              <a:rPr lang="en-GB" sz="5400" noProof="0">
                <a:solidFill>
                  <a:srgbClr val="4472C4"/>
                </a:solidFill>
                <a:latin typeface="Arial "/>
                <a:cs typeface="Arial"/>
              </a:rPr>
              <a:t>CONNECT</a:t>
            </a:r>
            <a:r>
              <a:rPr lang="en-GB" sz="5400" noProof="0">
                <a:latin typeface="Arial "/>
                <a:cs typeface="Arial"/>
              </a:rPr>
              <a:t>?</a:t>
            </a:r>
            <a:endParaRPr lang="en-GB" noProof="0">
              <a:cs typeface="Arial"/>
            </a:endParaRP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D81B557F-EED4-4F67-BC6C-8A283FBC1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2301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/>
          <a:srcRect l="18416" t="16844" r="63094" b="22380"/>
          <a:stretch/>
        </p:blipFill>
        <p:spPr>
          <a:xfrm>
            <a:off x="4791900" y="2494966"/>
            <a:ext cx="2254313" cy="2435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36F8FA-9DF2-45F4-903F-E916A987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6" y="195096"/>
            <a:ext cx="9861177" cy="773718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What could prevent me, as a teacher, to promote change towards open schooling?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54FE2D2-66F6-4FFA-90E2-897E191C3E0F}"/>
              </a:ext>
            </a:extLst>
          </p:cNvPr>
          <p:cNvSpPr txBox="1"/>
          <p:nvPr/>
        </p:nvSpPr>
        <p:spPr>
          <a:xfrm>
            <a:off x="2165730" y="1896791"/>
            <a:ext cx="2545976" cy="923330"/>
          </a:xfrm>
          <a:prstGeom prst="rect">
            <a:avLst/>
          </a:prstGeom>
          <a:solidFill>
            <a:srgbClr val="5AF8BE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686868"/>
              </a:solidFill>
            </a:endParaRPr>
          </a:p>
          <a:p>
            <a:r>
              <a:rPr lang="en-US">
                <a:solidFill>
                  <a:srgbClr val="686868"/>
                </a:solidFill>
              </a:rPr>
              <a:t>Tight curricula</a:t>
            </a:r>
          </a:p>
          <a:p>
            <a:endParaRPr lang="en-US">
              <a:solidFill>
                <a:srgbClr val="686868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2FCFC0F-7D8D-4BFD-8949-9CDD158BA125}"/>
              </a:ext>
            </a:extLst>
          </p:cNvPr>
          <p:cNvSpPr txBox="1"/>
          <p:nvPr/>
        </p:nvSpPr>
        <p:spPr>
          <a:xfrm>
            <a:off x="4593943" y="1216535"/>
            <a:ext cx="3389594" cy="923330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86868"/>
                </a:solidFill>
              </a:rPr>
              <a:t>Promoting Science capital by engaging stakeholders is difficult &amp; takes time</a:t>
            </a:r>
            <a:endParaRPr lang="en-US">
              <a:solidFill>
                <a:srgbClr val="686868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BB56BA-1B0C-4FFE-AF1D-EA4652F03E9C}"/>
              </a:ext>
            </a:extLst>
          </p:cNvPr>
          <p:cNvSpPr txBox="1"/>
          <p:nvPr/>
        </p:nvSpPr>
        <p:spPr>
          <a:xfrm>
            <a:off x="2165730" y="3606822"/>
            <a:ext cx="2545976" cy="1200329"/>
          </a:xfrm>
          <a:prstGeom prst="rect">
            <a:avLst/>
          </a:prstGeom>
          <a:solidFill>
            <a:srgbClr val="FF488A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I do not see the value of collaborating with stakeholders outside my school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3AF7376-869D-45CA-8DE0-6CB21CA32A67}"/>
              </a:ext>
            </a:extLst>
          </p:cNvPr>
          <p:cNvSpPr txBox="1"/>
          <p:nvPr/>
        </p:nvSpPr>
        <p:spPr>
          <a:xfrm>
            <a:off x="6807851" y="4196907"/>
            <a:ext cx="2572870" cy="923330"/>
          </a:xfrm>
          <a:prstGeom prst="rect">
            <a:avLst/>
          </a:prstGeom>
          <a:solidFill>
            <a:srgbClr val="4A65D8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It is not my duty to improve the role of science in my community</a:t>
            </a:r>
          </a:p>
        </p:txBody>
      </p:sp>
      <p:sp>
        <p:nvSpPr>
          <p:cNvPr id="12" name="Elipse 11"/>
          <p:cNvSpPr/>
          <p:nvPr/>
        </p:nvSpPr>
        <p:spPr>
          <a:xfrm>
            <a:off x="63374" y="1330860"/>
            <a:ext cx="2102356" cy="1956374"/>
          </a:xfrm>
          <a:prstGeom prst="ellipse">
            <a:avLst/>
          </a:prstGeom>
          <a:noFill/>
          <a:ln>
            <a:solidFill>
              <a:srgbClr val="5AF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rgbClr val="404040"/>
                </a:solidFill>
                <a:latin typeface="Arial"/>
                <a:cs typeface="Arial"/>
              </a:rPr>
              <a:t>The skills linked with the scientific method are a key part of the curricula that I could better address with CONNECT resources</a:t>
            </a:r>
            <a:endParaRPr lang="es-ES" sz="1200">
              <a:solidFill>
                <a:srgbClr val="686868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0" y="3500377"/>
            <a:ext cx="2720518" cy="2543288"/>
          </a:xfrm>
          <a:prstGeom prst="ellipse">
            <a:avLst/>
          </a:prstGeom>
          <a:noFill/>
          <a:ln>
            <a:solidFill>
              <a:srgbClr val="FF4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200">
                <a:solidFill>
                  <a:srgbClr val="404040"/>
                </a:solidFill>
                <a:latin typeface="Arial"/>
                <a:cs typeface="Arial"/>
              </a:rPr>
              <a:t>Engagement of families, communities and scientists is key to increase science capital and to learn with real data</a:t>
            </a:r>
            <a:endParaRPr lang="en-US" sz="12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9880523" y="1499822"/>
            <a:ext cx="2187746" cy="2106999"/>
          </a:xfrm>
          <a:prstGeom prst="ellipse">
            <a:avLst/>
          </a:prstGeom>
          <a:noFill/>
          <a:ln>
            <a:solidFill>
              <a:srgbClr val="FF4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200">
                <a:solidFill>
                  <a:srgbClr val="404040"/>
                </a:solidFill>
                <a:latin typeface="Arial"/>
                <a:cs typeface="Arial"/>
              </a:rPr>
              <a:t>Students acting as citizen scientists to respond to local challenges with and for the community can be very motivating and socially relevant</a:t>
            </a:r>
            <a:endParaRPr lang="en-US" sz="12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378417" y="4930348"/>
            <a:ext cx="2100625" cy="1856608"/>
          </a:xfrm>
          <a:prstGeom prst="ellipse">
            <a:avLst/>
          </a:prstGeom>
          <a:noFill/>
          <a:ln>
            <a:solidFill>
              <a:srgbClr val="4A6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>
                <a:solidFill>
                  <a:srgbClr val="000000"/>
                </a:solidFill>
                <a:latin typeface="Arial"/>
                <a:cs typeface="Calibri"/>
              </a:rPr>
              <a:t>Collaborating with the community could help to demistify the idea that science is distant and to gain recognition for my school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="" xmlns:a16="http://schemas.microsoft.com/office/drawing/2014/main" id="{A96CC85F-FC2E-4216-8B5F-2BDB5AFC3352}"/>
              </a:ext>
            </a:extLst>
          </p:cNvPr>
          <p:cNvSpPr txBox="1"/>
          <p:nvPr/>
        </p:nvSpPr>
        <p:spPr>
          <a:xfrm>
            <a:off x="6972499" y="3222102"/>
            <a:ext cx="2252981" cy="646331"/>
          </a:xfrm>
          <a:prstGeom prst="rect">
            <a:avLst/>
          </a:prstGeom>
          <a:solidFill>
            <a:srgbClr val="5AF8BE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86868"/>
                </a:solidFill>
                <a:cs typeface="Calibri"/>
              </a:rPr>
              <a:t>I do not know how to start the change</a:t>
            </a:r>
          </a:p>
        </p:txBody>
      </p:sp>
      <p:sp>
        <p:nvSpPr>
          <p:cNvPr id="18" name="Elipse 17"/>
          <p:cNvSpPr/>
          <p:nvPr/>
        </p:nvSpPr>
        <p:spPr>
          <a:xfrm>
            <a:off x="9117595" y="3261925"/>
            <a:ext cx="1973655" cy="1828800"/>
          </a:xfrm>
          <a:prstGeom prst="ellipse">
            <a:avLst/>
          </a:prstGeom>
          <a:noFill/>
          <a:ln>
            <a:solidFill>
              <a:srgbClr val="5AF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rgbClr val="404040"/>
                </a:solidFill>
                <a:latin typeface="Arial"/>
                <a:cs typeface="Arial"/>
              </a:rPr>
              <a:t>CONNECT can help you with Coachers and an Engagement Plan</a:t>
            </a:r>
            <a:endParaRPr lang="es-ES" sz="1200">
              <a:solidFill>
                <a:srgbClr val="686868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699704" y="543208"/>
            <a:ext cx="2566926" cy="199158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200">
                <a:solidFill>
                  <a:srgbClr val="404040"/>
                </a:solidFill>
                <a:latin typeface="Arial"/>
                <a:cs typeface="Arial"/>
              </a:rPr>
              <a:t>I see that there is a room to improve my science teaching and I can start with a first step with CONNECT</a:t>
            </a:r>
            <a:endParaRPr lang="en-US" sz="1200">
              <a:solidFill>
                <a:srgbClr val="000000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7F41E14-00C8-4B8D-BEAE-5CF9FB20E5C0}"/>
              </a:ext>
            </a:extLst>
          </p:cNvPr>
          <p:cNvSpPr txBox="1"/>
          <p:nvPr/>
        </p:nvSpPr>
        <p:spPr>
          <a:xfrm>
            <a:off x="7254353" y="2134535"/>
            <a:ext cx="2545976" cy="923330"/>
          </a:xfrm>
          <a:prstGeom prst="rect">
            <a:avLst/>
          </a:prstGeom>
          <a:solidFill>
            <a:srgbClr val="FF488A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My science lessons are already highly valued by my students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174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B857126-4E46-4BA6-966C-5DE7BE029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771" y="2572145"/>
            <a:ext cx="9138458" cy="1646886"/>
          </a:xfrm>
        </p:spPr>
        <p:txBody>
          <a:bodyPr lIns="91440" tIns="45720" rIns="91440" bIns="45720" anchor="b"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How can</a:t>
            </a:r>
            <a:r>
              <a:rPr lang="en-GB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Connect help you improve </a:t>
            </a:r>
            <a:r>
              <a:rPr lang="en-GB" dirty="0">
                <a:solidFill>
                  <a:schemeClr val="accent1"/>
                </a:solidFill>
                <a:latin typeface="Arial"/>
                <a:cs typeface="Arial"/>
              </a:rPr>
              <a:t>science education</a:t>
            </a:r>
            <a:r>
              <a:rPr lang="en-GB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="" xmlns:a16="http://schemas.microsoft.com/office/drawing/2014/main" id="{434BB7F8-0A96-43C4-8E6C-44B515CF0D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https://www.connect-science.net/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133496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2876444-8421-4ECE-BE5E-9ED96B1E6DA6}"/>
              </a:ext>
            </a:extLst>
          </p:cNvPr>
          <p:cNvSpPr txBox="1"/>
          <p:nvPr/>
        </p:nvSpPr>
        <p:spPr>
          <a:xfrm>
            <a:off x="939022" y="528249"/>
            <a:ext cx="609777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500" b="1">
                <a:solidFill>
                  <a:srgbClr val="4472C4"/>
                </a:solidFill>
                <a:latin typeface="Arial "/>
              </a:rPr>
              <a:t>CONNECT’s</a:t>
            </a:r>
            <a:r>
              <a:rPr lang="pt-PT" sz="2500" b="1">
                <a:latin typeface="Arial "/>
              </a:rPr>
              <a:t> </a:t>
            </a:r>
            <a:r>
              <a:rPr lang="pt-PT" sz="2500" b="1">
                <a:solidFill>
                  <a:srgbClr val="404040"/>
                </a:solidFill>
                <a:latin typeface="Arial "/>
              </a:rPr>
              <a:t>benefits</a:t>
            </a:r>
            <a:r>
              <a:rPr lang="pt-PT" sz="2500" b="1">
                <a:latin typeface="Arial "/>
              </a:rPr>
              <a:t> </a:t>
            </a:r>
            <a:r>
              <a:rPr lang="pt-PT" sz="2500" b="1">
                <a:solidFill>
                  <a:srgbClr val="404040"/>
                </a:solidFill>
                <a:latin typeface="Arial "/>
              </a:rPr>
              <a:t>…</a:t>
            </a:r>
            <a:endParaRPr lang="en-GB" sz="2500" b="1">
              <a:solidFill>
                <a:srgbClr val="40404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17D7DE5D-F9BB-4AD6-B8C7-038F895F4741}"/>
              </a:ext>
            </a:extLst>
          </p:cNvPr>
          <p:cNvSpPr txBox="1"/>
          <p:nvPr/>
        </p:nvSpPr>
        <p:spPr>
          <a:xfrm>
            <a:off x="8145656" y="1183968"/>
            <a:ext cx="3572990" cy="28315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GB" b="1">
                <a:solidFill>
                  <a:srgbClr val="4A65D8"/>
                </a:solidFill>
                <a:latin typeface="Arial "/>
              </a:rPr>
              <a:t>… for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>
                <a:solidFill>
                  <a:srgbClr val="404040"/>
                </a:solidFill>
                <a:latin typeface="Arial "/>
              </a:rPr>
              <a:t>Activates their curiosity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>
                <a:solidFill>
                  <a:srgbClr val="404040"/>
                </a:solidFill>
                <a:latin typeface="Arial "/>
              </a:rPr>
              <a:t>Promotes to apply science in real-life scenarios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>
                <a:solidFill>
                  <a:srgbClr val="404040"/>
                </a:solidFill>
                <a:latin typeface="Arial "/>
              </a:rPr>
              <a:t>Increases their confidence in problem solving through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>
                <a:solidFill>
                  <a:srgbClr val="404040"/>
                </a:solidFill>
                <a:latin typeface="Arial "/>
              </a:rPr>
              <a:t>Facilitates meaningful learning through engaging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>
                <a:solidFill>
                  <a:srgbClr val="404040"/>
                </a:solidFill>
                <a:latin typeface="Arial "/>
              </a:rPr>
              <a:t>Contributes to increase science capital</a:t>
            </a:r>
          </a:p>
          <a:p>
            <a:pPr marL="0" indent="0">
              <a:buNone/>
            </a:pPr>
            <a:endParaRPr lang="en-GB" sz="2500">
              <a:solidFill>
                <a:srgbClr val="404040"/>
              </a:solidFill>
              <a:latin typeface="Arial 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646" y="2004506"/>
            <a:ext cx="2027383" cy="20273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6390" y="3709078"/>
            <a:ext cx="1883629" cy="1883629"/>
          </a:xfrm>
          <a:prstGeom prst="rect">
            <a:avLst/>
          </a:prstGeom>
        </p:spPr>
      </p:pic>
      <p:sp>
        <p:nvSpPr>
          <p:cNvPr id="9" name="CaixaDeTexto 11">
            <a:extLst>
              <a:ext uri="{FF2B5EF4-FFF2-40B4-BE49-F238E27FC236}">
                <a16:creationId xmlns="" xmlns:a16="http://schemas.microsoft.com/office/drawing/2014/main" id="{17D7DE5D-F9BB-4AD6-B8C7-038F895F4741}"/>
              </a:ext>
            </a:extLst>
          </p:cNvPr>
          <p:cNvSpPr txBox="1"/>
          <p:nvPr/>
        </p:nvSpPr>
        <p:spPr>
          <a:xfrm>
            <a:off x="8112754" y="3738442"/>
            <a:ext cx="3626212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GB" b="1">
                <a:solidFill>
                  <a:srgbClr val="4A65D8"/>
                </a:solidFill>
                <a:latin typeface="Arial "/>
              </a:rPr>
              <a:t>… for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>
                <a:solidFill>
                  <a:srgbClr val="404040"/>
                </a:solidFill>
                <a:latin typeface="Arial "/>
              </a:rPr>
              <a:t>Empowers them with scientific literacy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04040"/>
                </a:solidFill>
                <a:latin typeface="Arial "/>
              </a:rPr>
              <a:t>Gives family members an opportunity to be involved in the students’ science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04040"/>
                </a:solidFill>
                <a:latin typeface="Arial "/>
              </a:rPr>
              <a:t>Stimulates a shared interest and raises awareness of science and future careers</a:t>
            </a:r>
            <a:endParaRPr lang="en-GB" sz="1500">
              <a:solidFill>
                <a:srgbClr val="404040"/>
              </a:solidFill>
              <a:latin typeface="Arial "/>
            </a:endParaRPr>
          </a:p>
        </p:txBody>
      </p:sp>
      <p:sp>
        <p:nvSpPr>
          <p:cNvPr id="13" name="CaixaDeTexto 11">
            <a:extLst>
              <a:ext uri="{FF2B5EF4-FFF2-40B4-BE49-F238E27FC236}">
                <a16:creationId xmlns="" xmlns:a16="http://schemas.microsoft.com/office/drawing/2014/main" id="{17D7DE5D-F9BB-4AD6-B8C7-038F895F4741}"/>
              </a:ext>
            </a:extLst>
          </p:cNvPr>
          <p:cNvSpPr txBox="1"/>
          <p:nvPr/>
        </p:nvSpPr>
        <p:spPr>
          <a:xfrm>
            <a:off x="2304569" y="1230712"/>
            <a:ext cx="3893688" cy="49552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GB" b="1">
                <a:solidFill>
                  <a:srgbClr val="4A65D8"/>
                </a:solidFill>
                <a:latin typeface="Arial "/>
              </a:rPr>
              <a:t>… for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04040"/>
                </a:solidFill>
                <a:latin typeface="Arial "/>
              </a:rPr>
              <a:t>Promotes </a:t>
            </a:r>
            <a:r>
              <a:rPr lang="en-US" sz="1500">
                <a:solidFill>
                  <a:srgbClr val="FF488A"/>
                </a:solidFill>
                <a:latin typeface="Arial "/>
              </a:rPr>
              <a:t>recognition</a:t>
            </a:r>
            <a:r>
              <a:rPr lang="en-US" sz="1500">
                <a:solidFill>
                  <a:srgbClr val="404040"/>
                </a:solidFill>
                <a:latin typeface="Arial "/>
              </a:rPr>
              <a:t> as an innovative school to better fit with societal needs. 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200">
                <a:solidFill>
                  <a:srgbClr val="404040"/>
                </a:solidFill>
                <a:latin typeface="Arial "/>
              </a:rPr>
              <a:t>CONNECT will announce that the school joins the project at the </a:t>
            </a:r>
            <a:r>
              <a:rPr lang="en-US" sz="1200" b="1">
                <a:solidFill>
                  <a:srgbClr val="404040"/>
                </a:solidFill>
                <a:latin typeface="Arial "/>
              </a:rPr>
              <a:t>website</a:t>
            </a:r>
            <a:r>
              <a:rPr lang="en-US" sz="1200">
                <a:solidFill>
                  <a:srgbClr val="404040"/>
                </a:solidFill>
                <a:latin typeface="Arial "/>
              </a:rPr>
              <a:t> and through </a:t>
            </a:r>
            <a:r>
              <a:rPr lang="en-US" sz="1200" b="1">
                <a:solidFill>
                  <a:srgbClr val="404040"/>
                </a:solidFill>
                <a:latin typeface="Arial "/>
              </a:rPr>
              <a:t>social media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200">
                <a:solidFill>
                  <a:srgbClr val="404040"/>
                </a:solidFill>
                <a:latin typeface="Arial "/>
              </a:rPr>
              <a:t>A </a:t>
            </a:r>
            <a:r>
              <a:rPr lang="en-US" sz="1200" b="1">
                <a:solidFill>
                  <a:srgbClr val="404040"/>
                </a:solidFill>
                <a:latin typeface="Arial "/>
              </a:rPr>
              <a:t>blog article</a:t>
            </a:r>
            <a:r>
              <a:rPr lang="en-US" sz="1200">
                <a:solidFill>
                  <a:srgbClr val="404040"/>
                </a:solidFill>
                <a:latin typeface="Arial "/>
              </a:rPr>
              <a:t> and a</a:t>
            </a:r>
            <a:r>
              <a:rPr lang="en-US" sz="1200" b="1">
                <a:solidFill>
                  <a:srgbClr val="404040"/>
                </a:solidFill>
                <a:latin typeface="Arial "/>
              </a:rPr>
              <a:t> press release</a:t>
            </a:r>
            <a:r>
              <a:rPr lang="en-US" sz="1200">
                <a:solidFill>
                  <a:srgbClr val="404040"/>
                </a:solidFill>
                <a:latin typeface="Arial "/>
              </a:rPr>
              <a:t> at local level will inform about the schools that have participated in each region (at the end of implementation phase)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200">
                <a:solidFill>
                  <a:srgbClr val="404040"/>
                </a:solidFill>
                <a:latin typeface="Arial "/>
              </a:rPr>
              <a:t>Outcomes will be </a:t>
            </a:r>
            <a:r>
              <a:rPr lang="en-US" sz="1200" b="1">
                <a:solidFill>
                  <a:srgbClr val="404040"/>
                </a:solidFill>
                <a:latin typeface="Arial "/>
              </a:rPr>
              <a:t>disseminated </a:t>
            </a:r>
            <a:r>
              <a:rPr lang="en-US" sz="1200">
                <a:solidFill>
                  <a:srgbClr val="404040"/>
                </a:solidFill>
                <a:latin typeface="Arial "/>
              </a:rPr>
              <a:t>through social media to contribute to raise local awareness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200" b="1">
                <a:solidFill>
                  <a:srgbClr val="404040"/>
                </a:solidFill>
                <a:latin typeface="Arial "/>
              </a:rPr>
              <a:t>Participation badges</a:t>
            </a:r>
            <a:r>
              <a:rPr lang="en-US" sz="1200">
                <a:solidFill>
                  <a:srgbClr val="404040"/>
                </a:solidFill>
                <a:latin typeface="Arial "/>
              </a:rPr>
              <a:t> will be offered to participants after the implementation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200">
                <a:solidFill>
                  <a:srgbClr val="404040"/>
                </a:solidFill>
                <a:latin typeface="Arial "/>
              </a:rPr>
              <a:t>Best practices will be eligible for a </a:t>
            </a:r>
            <a:r>
              <a:rPr lang="en-US" sz="1200" b="1">
                <a:solidFill>
                  <a:srgbClr val="404040"/>
                </a:solidFill>
                <a:latin typeface="Arial "/>
              </a:rPr>
              <a:t>special award</a:t>
            </a:r>
            <a:r>
              <a:rPr lang="en-US" sz="1200">
                <a:solidFill>
                  <a:srgbClr val="404040"/>
                </a:solidFill>
                <a:latin typeface="Arial "/>
              </a:rPr>
              <a:t> to promote recognition</a:t>
            </a:r>
            <a:endParaRPr lang="en-US" sz="1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04040"/>
                </a:solidFill>
                <a:latin typeface="Arial "/>
              </a:rPr>
              <a:t>Makes secondary schools more </a:t>
            </a:r>
            <a:r>
              <a:rPr lang="en-US" sz="1500">
                <a:solidFill>
                  <a:srgbClr val="FF488A"/>
                </a:solidFill>
                <a:latin typeface="Arial "/>
              </a:rPr>
              <a:t>inclusive</a:t>
            </a:r>
            <a:r>
              <a:rPr lang="en-US" sz="1500">
                <a:solidFill>
                  <a:srgbClr val="404040"/>
                </a:solidFill>
                <a:latin typeface="Arial "/>
              </a:rPr>
              <a:t> and</a:t>
            </a:r>
            <a:r>
              <a:rPr lang="en-US" sz="1500">
                <a:solidFill>
                  <a:srgbClr val="FF488A"/>
                </a:solidFill>
                <a:latin typeface="Arial "/>
              </a:rPr>
              <a:t> accessible</a:t>
            </a:r>
            <a:r>
              <a:rPr lang="en-US" sz="1500">
                <a:solidFill>
                  <a:srgbClr val="404040"/>
                </a:solidFill>
                <a:latin typeface="Arial "/>
              </a:rPr>
              <a:t> by increasing the </a:t>
            </a:r>
            <a:r>
              <a:rPr lang="en-US" sz="1500">
                <a:solidFill>
                  <a:srgbClr val="FF488A"/>
                </a:solidFill>
                <a:latin typeface="Arial "/>
              </a:rPr>
              <a:t>capabilities</a:t>
            </a:r>
            <a:r>
              <a:rPr lang="en-US" sz="1500">
                <a:solidFill>
                  <a:srgbClr val="404040"/>
                </a:solidFill>
                <a:latin typeface="Arial "/>
              </a:rPr>
              <a:t> and </a:t>
            </a:r>
            <a:r>
              <a:rPr lang="en-US" sz="1500">
                <a:solidFill>
                  <a:srgbClr val="FF488A"/>
                </a:solidFill>
                <a:latin typeface="Arial "/>
              </a:rPr>
              <a:t>motivation</a:t>
            </a:r>
            <a:r>
              <a:rPr lang="en-US" sz="1500">
                <a:solidFill>
                  <a:srgbClr val="404040"/>
                </a:solidFill>
                <a:latin typeface="Arial "/>
              </a:rPr>
              <a:t> towards science careers for all students equally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04040"/>
                </a:solidFill>
                <a:latin typeface="Arial "/>
              </a:rPr>
              <a:t>Improves </a:t>
            </a:r>
            <a:r>
              <a:rPr lang="en-US" sz="1500">
                <a:solidFill>
                  <a:srgbClr val="FF488A"/>
                </a:solidFill>
                <a:latin typeface="Arial "/>
              </a:rPr>
              <a:t>learning outcomes</a:t>
            </a:r>
            <a:r>
              <a:rPr lang="en-US" sz="1500">
                <a:solidFill>
                  <a:srgbClr val="404040"/>
                </a:solidFill>
                <a:latin typeface="Arial "/>
              </a:rPr>
              <a:t> </a:t>
            </a:r>
          </a:p>
          <a:p>
            <a:pPr marL="0" indent="0">
              <a:buNone/>
            </a:pPr>
            <a:endParaRPr lang="en-GB" sz="2500">
              <a:solidFill>
                <a:srgbClr val="404040"/>
              </a:solidFill>
              <a:latin typeface="Arial 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6448696" y="1229290"/>
            <a:ext cx="2151275" cy="1791004"/>
            <a:chOff x="6053186" y="530074"/>
            <a:chExt cx="2638226" cy="2073659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58066" y="564274"/>
              <a:ext cx="2033346" cy="2033346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53186" y="530074"/>
              <a:ext cx="2073659" cy="2073659"/>
            </a:xfrm>
            <a:prstGeom prst="rect">
              <a:avLst/>
            </a:prstGeom>
          </p:spPr>
        </p:pic>
      </p:grpSp>
      <p:sp>
        <p:nvSpPr>
          <p:cNvPr id="15" name="Rectángulo 14"/>
          <p:cNvSpPr/>
          <p:nvPr/>
        </p:nvSpPr>
        <p:spPr>
          <a:xfrm>
            <a:off x="1036592" y="1226050"/>
            <a:ext cx="5417878" cy="4677583"/>
          </a:xfrm>
          <a:prstGeom prst="rect">
            <a:avLst/>
          </a:prstGeom>
          <a:noFill/>
          <a:ln w="19050">
            <a:solidFill>
              <a:srgbClr val="5AF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46196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2876444-8421-4ECE-BE5E-9ED96B1E6DA6}"/>
              </a:ext>
            </a:extLst>
          </p:cNvPr>
          <p:cNvSpPr txBox="1"/>
          <p:nvPr/>
        </p:nvSpPr>
        <p:spPr>
          <a:xfrm>
            <a:off x="939022" y="528249"/>
            <a:ext cx="609777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500" b="1">
                <a:solidFill>
                  <a:srgbClr val="4472C4"/>
                </a:solidFill>
                <a:latin typeface="Arial "/>
              </a:rPr>
              <a:t>CONNECT’s</a:t>
            </a:r>
            <a:r>
              <a:rPr lang="pt-PT" sz="2500" b="1">
                <a:latin typeface="Arial "/>
              </a:rPr>
              <a:t> </a:t>
            </a:r>
            <a:r>
              <a:rPr lang="pt-PT" sz="2500" b="1">
                <a:solidFill>
                  <a:srgbClr val="404040"/>
                </a:solidFill>
                <a:latin typeface="Arial "/>
              </a:rPr>
              <a:t>benefits</a:t>
            </a:r>
            <a:r>
              <a:rPr lang="pt-PT" sz="2500" b="1">
                <a:latin typeface="Arial "/>
              </a:rPr>
              <a:t> </a:t>
            </a:r>
            <a:r>
              <a:rPr lang="pt-PT" sz="2500" b="1">
                <a:solidFill>
                  <a:srgbClr val="404040"/>
                </a:solidFill>
                <a:latin typeface="Arial "/>
              </a:rPr>
              <a:t>…</a:t>
            </a:r>
            <a:endParaRPr lang="en-GB" sz="2500" b="1">
              <a:solidFill>
                <a:srgbClr val="404040"/>
              </a:solidFill>
            </a:endParaRPr>
          </a:p>
        </p:txBody>
      </p:sp>
      <p:sp>
        <p:nvSpPr>
          <p:cNvPr id="11" name="CaixaDeTexto 11">
            <a:extLst>
              <a:ext uri="{FF2B5EF4-FFF2-40B4-BE49-F238E27FC236}">
                <a16:creationId xmlns="" xmlns:a16="http://schemas.microsoft.com/office/drawing/2014/main" id="{17D7DE5D-F9BB-4AD6-B8C7-038F895F4741}"/>
              </a:ext>
            </a:extLst>
          </p:cNvPr>
          <p:cNvSpPr txBox="1"/>
          <p:nvPr/>
        </p:nvSpPr>
        <p:spPr>
          <a:xfrm>
            <a:off x="2482491" y="1345590"/>
            <a:ext cx="3205322" cy="17235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GB" sz="1600" b="1">
                <a:solidFill>
                  <a:srgbClr val="4A65D8"/>
                </a:solidFill>
                <a:latin typeface="Arial "/>
              </a:rPr>
              <a:t>… for science professionals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04040"/>
                </a:solidFill>
                <a:latin typeface="Arial "/>
              </a:rPr>
              <a:t>Contributes to scientists’ personal and professional fulfilment  by sharing their passion with young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04040"/>
                </a:solidFill>
                <a:latin typeface="Arial "/>
              </a:rPr>
              <a:t>Allows them to act as role models for youth</a:t>
            </a:r>
            <a:endParaRPr lang="en-GB" sz="1500">
              <a:solidFill>
                <a:srgbClr val="404040"/>
              </a:solidFill>
              <a:latin typeface="Arial "/>
            </a:endParaRPr>
          </a:p>
        </p:txBody>
      </p:sp>
      <p:sp>
        <p:nvSpPr>
          <p:cNvPr id="13" name="CaixaDeTexto 11">
            <a:extLst>
              <a:ext uri="{FF2B5EF4-FFF2-40B4-BE49-F238E27FC236}">
                <a16:creationId xmlns="" xmlns:a16="http://schemas.microsoft.com/office/drawing/2014/main" id="{17D7DE5D-F9BB-4AD6-B8C7-038F895F4741}"/>
              </a:ext>
            </a:extLst>
          </p:cNvPr>
          <p:cNvSpPr txBox="1"/>
          <p:nvPr/>
        </p:nvSpPr>
        <p:spPr>
          <a:xfrm>
            <a:off x="7668970" y="1344176"/>
            <a:ext cx="3893688" cy="26622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GB" sz="1600" b="1">
                <a:solidFill>
                  <a:srgbClr val="4A65D8"/>
                </a:solidFill>
                <a:latin typeface="Arial "/>
              </a:rPr>
              <a:t>… for research centres, universities and enterprises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04040"/>
                </a:solidFill>
                <a:latin typeface="Arial "/>
              </a:rPr>
              <a:t>Contributes to raise local awareness and recognition by announcing partnerships with schools in the CONNECT website, and disseminating it through a blog article, a press release and publications in social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04040"/>
                </a:solidFill>
                <a:latin typeface="Arial "/>
              </a:rPr>
              <a:t>Motivates potential future employees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04040"/>
                </a:solidFill>
                <a:latin typeface="Arial "/>
              </a:rPr>
              <a:t>Promotes dissemination of their participatory-science  </a:t>
            </a:r>
            <a:endParaRPr lang="en-GB" sz="1500">
              <a:solidFill>
                <a:srgbClr val="404040"/>
              </a:solidFill>
              <a:latin typeface="Arial 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323" y="877076"/>
            <a:ext cx="1890941" cy="1890941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603613" y="1218037"/>
            <a:ext cx="2400045" cy="2254165"/>
            <a:chOff x="551362" y="1338780"/>
            <a:chExt cx="2400045" cy="2254165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0659" y="1338780"/>
              <a:ext cx="1690748" cy="1690748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1362" y="1636802"/>
              <a:ext cx="1956143" cy="1956143"/>
            </a:xfrm>
            <a:prstGeom prst="rect">
              <a:avLst/>
            </a:prstGeom>
          </p:spPr>
        </p:pic>
      </p:grpSp>
      <p:sp>
        <p:nvSpPr>
          <p:cNvPr id="16" name="CaixaDeTexto 11">
            <a:extLst>
              <a:ext uri="{FF2B5EF4-FFF2-40B4-BE49-F238E27FC236}">
                <a16:creationId xmlns="" xmlns:a16="http://schemas.microsoft.com/office/drawing/2014/main" id="{17D7DE5D-F9BB-4AD6-B8C7-038F895F4741}"/>
              </a:ext>
            </a:extLst>
          </p:cNvPr>
          <p:cNvSpPr txBox="1"/>
          <p:nvPr/>
        </p:nvSpPr>
        <p:spPr>
          <a:xfrm>
            <a:off x="4627250" y="3953906"/>
            <a:ext cx="4156532" cy="21082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GB" sz="1600" b="1">
                <a:solidFill>
                  <a:srgbClr val="4A65D8"/>
                </a:solidFill>
                <a:latin typeface="Arial "/>
              </a:rPr>
              <a:t>… for policy makers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04040"/>
                </a:solidFill>
                <a:latin typeface="Arial "/>
              </a:rPr>
              <a:t>Contributes to improve science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04040"/>
                </a:solidFill>
                <a:latin typeface="Arial "/>
              </a:rPr>
              <a:t>Inspires them to design policies to address local community needs through participatory science in collaboration with education community, scientists and other 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>
              <a:solidFill>
                <a:srgbClr val="404040"/>
              </a:solidFill>
              <a:latin typeface="Arial 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9334" y="3662084"/>
            <a:ext cx="2098180" cy="209818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653" y="3684937"/>
            <a:ext cx="2043290" cy="20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460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1228621E-7ABB-4212-9A77-37E231D4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41871"/>
            <a:ext cx="10515600" cy="2447592"/>
          </a:xfrm>
        </p:spPr>
        <p:txBody>
          <a:bodyPr lIns="91440" tIns="45720" rIns="91440" bIns="45720" anchor="b"/>
          <a:lstStyle/>
          <a:p>
            <a:r>
              <a:rPr lang="en-GB" sz="5400">
                <a:latin typeface="Arial "/>
                <a:cs typeface="Arial"/>
              </a:rPr>
              <a:t>6. HOW</a:t>
            </a:r>
            <a:r>
              <a:rPr lang="en-GB" sz="5400" noProof="0">
                <a:latin typeface="Arial "/>
                <a:cs typeface="Arial"/>
              </a:rPr>
              <a:t> to get involved in </a:t>
            </a:r>
            <a:r>
              <a:rPr lang="en-GB" sz="5400" noProof="0">
                <a:latin typeface="Arial "/>
              </a:rPr>
              <a:t/>
            </a:r>
            <a:br>
              <a:rPr lang="en-GB" sz="5400" noProof="0">
                <a:latin typeface="Arial "/>
              </a:rPr>
            </a:br>
            <a:r>
              <a:rPr lang="en-GB" sz="5400" noProof="0">
                <a:solidFill>
                  <a:srgbClr val="4472C4"/>
                </a:solidFill>
                <a:latin typeface="Arial "/>
                <a:cs typeface="Arial"/>
              </a:rPr>
              <a:t>CONNECT</a:t>
            </a:r>
            <a:r>
              <a:rPr lang="en-GB" sz="5400" noProof="0">
                <a:latin typeface="Arial "/>
                <a:cs typeface="Arial"/>
              </a:rPr>
              <a:t>?</a:t>
            </a:r>
            <a:endParaRPr lang="en-GB" noProof="0">
              <a:cs typeface="Arial"/>
            </a:endParaRP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D81B557F-EED4-4F67-BC6C-8A283FBC1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685A3B60-14AC-45BA-9179-7B57A1DF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HOW to get involved in CONNECT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="" xmlns:a16="http://schemas.microsoft.com/office/drawing/2014/main" id="{9FED0841-1C96-4185-A28B-5F9F659DA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28" y="1180869"/>
            <a:ext cx="10515600" cy="4576763"/>
          </a:xfrm>
        </p:spPr>
        <p:txBody>
          <a:bodyPr lIns="91440" tIns="45720" rIns="91440" bIns="45720" anchor="t"/>
          <a:lstStyle/>
          <a:p>
            <a:pPr marL="353695" indent="-353695"/>
            <a:r>
              <a:rPr lang="en-GB" sz="2000" noProof="0" dirty="0"/>
              <a:t>Are you a </a:t>
            </a:r>
            <a:r>
              <a:rPr lang="en-GB" sz="2000" b="1" noProof="0" dirty="0">
                <a:solidFill>
                  <a:srgbClr val="FF488A"/>
                </a:solidFill>
              </a:rPr>
              <a:t>secondary school teacher </a:t>
            </a:r>
            <a:r>
              <a:rPr lang="en-GB" sz="2000" noProof="0" dirty="0"/>
              <a:t>or from a secondary </a:t>
            </a:r>
            <a:r>
              <a:rPr lang="en-GB" sz="2000" b="1" noProof="0" dirty="0">
                <a:solidFill>
                  <a:srgbClr val="FF488A"/>
                </a:solidFill>
              </a:rPr>
              <a:t>school administration</a:t>
            </a:r>
            <a:r>
              <a:rPr lang="en-GB" sz="2000" noProof="0" dirty="0">
                <a:solidFill>
                  <a:srgbClr val="FF488A"/>
                </a:solidFill>
              </a:rPr>
              <a:t> </a:t>
            </a:r>
            <a:r>
              <a:rPr lang="en-GB" sz="2000" noProof="0" dirty="0"/>
              <a:t>with interest in adopting CONNECT’s model for inclusive open schooling?</a:t>
            </a:r>
            <a:br>
              <a:rPr lang="en-GB" sz="2000" noProof="0" dirty="0"/>
            </a:br>
            <a:endParaRPr lang="pt-BR" sz="2000" dirty="0"/>
          </a:p>
          <a:p>
            <a:pPr marL="353695" indent="-353695"/>
            <a:r>
              <a:rPr lang="en-GB" sz="2000" noProof="0" dirty="0"/>
              <a:t>Are you a </a:t>
            </a:r>
            <a:r>
              <a:rPr lang="en-GB" sz="2000" b="1" noProof="0" dirty="0">
                <a:solidFill>
                  <a:srgbClr val="FF488A"/>
                </a:solidFill>
              </a:rPr>
              <a:t>STEM professional, scientist, enterprise researcher </a:t>
            </a:r>
            <a:r>
              <a:rPr lang="en-GB" sz="2000" noProof="0" dirty="0"/>
              <a:t>with interest in motivating young students into pursuing scientific careers through CONNECT’s activities?  </a:t>
            </a:r>
            <a:br>
              <a:rPr lang="en-GB" sz="2000" noProof="0" dirty="0"/>
            </a:br>
            <a:endParaRPr lang="en-GB" sz="2000" noProof="0" dirty="0"/>
          </a:p>
          <a:p>
            <a:pPr marL="353695" indent="-353695"/>
            <a:r>
              <a:rPr lang="en-GB" sz="2000" noProof="0" dirty="0"/>
              <a:t>Are you a </a:t>
            </a:r>
            <a:r>
              <a:rPr lang="en-GB" sz="2000" b="1" noProof="0" dirty="0">
                <a:solidFill>
                  <a:srgbClr val="FF488A"/>
                </a:solidFill>
              </a:rPr>
              <a:t>parent, grandparent, tutor or family member </a:t>
            </a:r>
            <a:r>
              <a:rPr lang="en-GB" sz="2000" noProof="0" dirty="0"/>
              <a:t>looking for being more involved in the school activities?</a:t>
            </a:r>
            <a:br>
              <a:rPr lang="en-GB" sz="2000" noProof="0" dirty="0"/>
            </a:br>
            <a:endParaRPr lang="en-GB" sz="2000" noProof="0" dirty="0"/>
          </a:p>
          <a:p>
            <a:pPr marL="0" indent="0" algn="ctr">
              <a:buNone/>
            </a:pPr>
            <a:r>
              <a:rPr lang="el-GR" sz="2400" noProof="0" dirty="0" smtClean="0"/>
              <a:t>Συμπλήρωσε το </a:t>
            </a:r>
            <a:r>
              <a:rPr lang="en-US" sz="2400" dirty="0" smtClean="0">
                <a:hlinkClick r:id="rId2"/>
              </a:rPr>
              <a:t>https://tinyurl.com/engagementwithconnect</a:t>
            </a:r>
            <a:r>
              <a:rPr lang="en-US" sz="2400" dirty="0" smtClean="0"/>
              <a:t> </a:t>
            </a:r>
            <a:r>
              <a:rPr lang="el-GR" sz="2400" dirty="0" smtClean="0"/>
              <a:t>για να μάθεις πως μπορείς να συμμετέχεις</a:t>
            </a:r>
            <a:endParaRPr lang="en-GB" sz="2400" noProof="0" dirty="0"/>
          </a:p>
        </p:txBody>
      </p:sp>
      <p:sp>
        <p:nvSpPr>
          <p:cNvPr id="5" name="Rectángulo 4"/>
          <p:cNvSpPr/>
          <p:nvPr/>
        </p:nvSpPr>
        <p:spPr>
          <a:xfrm>
            <a:off x="896000" y="775570"/>
            <a:ext cx="10514070" cy="1265382"/>
          </a:xfrm>
          <a:prstGeom prst="rect">
            <a:avLst/>
          </a:prstGeom>
          <a:noFill/>
          <a:ln w="19050">
            <a:solidFill>
              <a:srgbClr val="5AF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032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7034D4-85A6-4C98-8C1E-CEFC54AE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176" y="361347"/>
            <a:ext cx="9219647" cy="571595"/>
          </a:xfrm>
        </p:spPr>
        <p:txBody>
          <a:bodyPr/>
          <a:lstStyle/>
          <a:p>
            <a:r>
              <a:rPr lang="en-GB" sz="3000" noProof="0">
                <a:solidFill>
                  <a:srgbClr val="4472C4"/>
                </a:solidFill>
              </a:rPr>
              <a:t>CONNECT</a:t>
            </a:r>
            <a:r>
              <a:rPr lang="en-GB" sz="3000" noProof="0"/>
              <a:t> supporting bodies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2DCB25CF-5347-4F9A-927D-846D6BC1045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390323" y="1261047"/>
            <a:ext cx="10515600" cy="3749865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b="1" noProof="0" dirty="0">
                <a:solidFill>
                  <a:srgbClr val="4472C4"/>
                </a:solidFill>
                <a:hlinkClick r:id="rId2"/>
              </a:rPr>
              <a:t>USER ADVISORY </a:t>
            </a:r>
            <a:r>
              <a:rPr lang="en-GB" b="1" noProof="0" dirty="0" smtClean="0">
                <a:solidFill>
                  <a:srgbClr val="4472C4"/>
                </a:solidFill>
                <a:hlinkClick r:id="rId2"/>
              </a:rPr>
              <a:t>BOARD</a:t>
            </a:r>
            <a:r>
              <a:rPr lang="en-GB" b="1" noProof="0" dirty="0" smtClean="0">
                <a:solidFill>
                  <a:srgbClr val="4472C4"/>
                </a:solidFill>
              </a:rPr>
              <a:t> </a:t>
            </a:r>
            <a:r>
              <a:rPr lang="en-GB" b="1" noProof="0" dirty="0" smtClean="0">
                <a:solidFill>
                  <a:srgbClr val="FF0000"/>
                </a:solidFill>
              </a:rPr>
              <a:t>(</a:t>
            </a:r>
            <a:r>
              <a:rPr lang="el-GR" b="1" noProof="0" dirty="0" smtClean="0">
                <a:solidFill>
                  <a:srgbClr val="FF0000"/>
                </a:solidFill>
              </a:rPr>
              <a:t>Ελληνική Κοινότητα </a:t>
            </a:r>
            <a:r>
              <a:rPr lang="en-US" b="1" noProof="0" dirty="0" err="1" smtClean="0">
                <a:solidFill>
                  <a:srgbClr val="FF0000"/>
                </a:solidFill>
              </a:rPr>
              <a:t>Scientix</a:t>
            </a:r>
            <a:r>
              <a:rPr lang="en-US" b="1" noProof="0" dirty="0" smtClean="0">
                <a:solidFill>
                  <a:srgbClr val="FF0000"/>
                </a:solidFill>
              </a:rPr>
              <a:t> ?)</a:t>
            </a:r>
            <a:endParaRPr lang="en-GB" b="1" noProof="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500" noProof="0" dirty="0"/>
              <a:t>CONNECT’s User Advisory Board (UAB) is composed of prospective end-users from the educational field and other interested stakeholders that support the project ensuring the relevance and quality by providing feedback and recommendations.</a:t>
            </a:r>
            <a:endParaRPr lang="en-GB" sz="2500" noProof="0" dirty="0">
              <a:cs typeface="Calibri"/>
            </a:endParaRPr>
          </a:p>
          <a:p>
            <a:pPr marL="0" indent="0">
              <a:buNone/>
            </a:pPr>
            <a:endParaRPr lang="en-GB" sz="2500" noProof="0" dirty="0"/>
          </a:p>
          <a:p>
            <a:r>
              <a:rPr lang="en-GB" b="1" noProof="0" dirty="0">
                <a:solidFill>
                  <a:srgbClr val="4472C4"/>
                </a:solidFill>
                <a:hlinkClick r:id="rId3"/>
              </a:rPr>
              <a:t>EXPERT ADVISORY BOARD</a:t>
            </a:r>
            <a:endParaRPr lang="en-GB" b="1" noProof="0" dirty="0">
              <a:solidFill>
                <a:srgbClr val="4472C4"/>
              </a:solidFill>
              <a:cs typeface="Calibri"/>
              <a:hlinkClick r:id="rId3"/>
            </a:endParaRPr>
          </a:p>
          <a:p>
            <a:pPr marL="0" indent="0">
              <a:buNone/>
            </a:pPr>
            <a:r>
              <a:rPr lang="en-GB" sz="2500" noProof="0" dirty="0"/>
              <a:t>CONNECT’s Expert Advisory Board (EAB) is composed by people from the scientific fields addressed during the project, who will provide valuable insight and recommendations on the activities conducted in the project.</a:t>
            </a:r>
            <a:r>
              <a:rPr lang="en-GB" sz="2500" dirty="0"/>
              <a:t> </a:t>
            </a:r>
            <a:endParaRPr lang="en-GB" sz="2500" noProof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9051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64822DB-AB27-44C7-A594-E1BA3F6921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12"/>
            <a:ext cx="12192000" cy="68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5840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ADFF23AE-1B55-4F3C-A96A-33E89A59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39" y="4079631"/>
            <a:ext cx="9717257" cy="1625465"/>
          </a:xfrm>
        </p:spPr>
        <p:txBody>
          <a:bodyPr/>
          <a:lstStyle/>
          <a:p>
            <a:r>
              <a:rPr lang="el-GR" sz="3600" noProof="0" dirty="0" smtClean="0"/>
              <a:t>Ευχαριστώ</a:t>
            </a:r>
            <a:r>
              <a:rPr lang="en-US" sz="3600" dirty="0" smtClean="0"/>
              <a:t>!</a:t>
            </a:r>
            <a:br>
              <a:rPr lang="en-US" sz="3600" dirty="0" smtClean="0"/>
            </a:br>
            <a:r>
              <a:rPr lang="en-US" sz="3600" dirty="0" smtClean="0"/>
              <a:t> https://www.connect-science.net/ </a:t>
            </a:r>
            <a:r>
              <a:rPr lang="el-GR" sz="3600" noProof="0" dirty="0" smtClean="0"/>
              <a:t/>
            </a:r>
            <a:br>
              <a:rPr lang="el-GR" sz="3600" noProof="0" dirty="0" smtClean="0"/>
            </a:br>
            <a:r>
              <a:rPr lang="en-US" sz="3600" noProof="0" dirty="0" smtClean="0"/>
              <a:t>panselin@gmail.com</a:t>
            </a:r>
            <a:endParaRPr lang="en-GB" sz="3600" noProof="0" dirty="0"/>
          </a:p>
        </p:txBody>
      </p:sp>
    </p:spTree>
    <p:extLst>
      <p:ext uri="{BB962C8B-B14F-4D97-AF65-F5344CB8AC3E}">
        <p14:creationId xmlns:p14="http://schemas.microsoft.com/office/powerpoint/2010/main" xmlns="" val="21410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8200" y="1050168"/>
            <a:ext cx="10407650" cy="4641850"/>
          </a:xfrm>
        </p:spPr>
        <p:txBody>
          <a:bodyPr lIns="91440" tIns="45720" rIns="91440" bIns="45720" anchor="t"/>
          <a:lstStyle/>
          <a:p>
            <a:pPr marL="514350" indent="-514350">
              <a:buFont typeface="+mj-lt"/>
              <a:buAutoNum type="arabicPeriod"/>
            </a:pPr>
            <a:r>
              <a:rPr lang="es-ES" err="1">
                <a:cs typeface="Calibri"/>
              </a:rPr>
              <a:t>The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limitations</a:t>
            </a:r>
            <a:r>
              <a:rPr lang="es-ES">
                <a:cs typeface="Calibri"/>
              </a:rPr>
              <a:t> of </a:t>
            </a:r>
            <a:r>
              <a:rPr lang="es-ES" err="1">
                <a:solidFill>
                  <a:schemeClr val="accent1"/>
                </a:solidFill>
                <a:cs typeface="Calibri"/>
              </a:rPr>
              <a:t>science</a:t>
            </a:r>
            <a:r>
              <a:rPr lang="es-ES">
                <a:solidFill>
                  <a:schemeClr val="accent1"/>
                </a:solidFill>
                <a:cs typeface="Calibri"/>
              </a:rPr>
              <a:t> </a:t>
            </a:r>
            <a:r>
              <a:rPr lang="es-ES" err="1">
                <a:solidFill>
                  <a:schemeClr val="accent1"/>
                </a:solidFill>
                <a:cs typeface="Calibri"/>
              </a:rPr>
              <a:t>education</a:t>
            </a:r>
            <a:endParaRPr lang="es-ES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r>
              <a:rPr lang="es-ES">
                <a:solidFill>
                  <a:schemeClr val="accent1"/>
                </a:solidFill>
              </a:rPr>
              <a:t>WHAT </a:t>
            </a:r>
            <a:r>
              <a:rPr lang="es-ES" err="1"/>
              <a:t>is</a:t>
            </a:r>
            <a:r>
              <a:rPr lang="es-ES">
                <a:solidFill>
                  <a:schemeClr val="accent1"/>
                </a:solidFill>
              </a:rPr>
              <a:t> </a:t>
            </a:r>
            <a:r>
              <a:rPr lang="es-ES"/>
              <a:t>CONNECT?</a:t>
            </a:r>
          </a:p>
          <a:p>
            <a:pPr marL="514350" indent="-514350">
              <a:buFont typeface="+mj-lt"/>
              <a:buAutoNum type="arabicPeriod"/>
            </a:pPr>
            <a:r>
              <a:rPr lang="es-ES" err="1"/>
              <a:t>What</a:t>
            </a:r>
            <a:r>
              <a:rPr lang="es-ES"/>
              <a:t> </a:t>
            </a:r>
            <a:r>
              <a:rPr lang="es-ES" err="1"/>
              <a:t>does</a:t>
            </a:r>
            <a:r>
              <a:rPr lang="es-ES"/>
              <a:t> CONNECT </a:t>
            </a:r>
            <a:r>
              <a:rPr lang="es-ES" err="1">
                <a:solidFill>
                  <a:schemeClr val="accent1"/>
                </a:solidFill>
              </a:rPr>
              <a:t>offer</a:t>
            </a:r>
            <a:r>
              <a:rPr lang="es-ES"/>
              <a:t>?</a:t>
            </a:r>
          </a:p>
          <a:p>
            <a:pPr marL="623570" lvl="1">
              <a:buFont typeface="+mj-lt"/>
              <a:buAutoNum type="alphaLcParenR"/>
            </a:pPr>
            <a:r>
              <a:rPr lang="es-ES" sz="2000" err="1">
                <a:solidFill>
                  <a:schemeClr val="tx1"/>
                </a:solidFill>
                <a:latin typeface="Arial"/>
                <a:cs typeface="Arial"/>
              </a:rPr>
              <a:t>Care</a:t>
            </a:r>
            <a:r>
              <a:rPr lang="es-ES" sz="200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lang="es-ES" sz="2000" err="1">
                <a:solidFill>
                  <a:schemeClr val="tx1"/>
                </a:solidFill>
                <a:latin typeface="Arial"/>
                <a:cs typeface="Arial"/>
              </a:rPr>
              <a:t>Know</a:t>
            </a:r>
            <a:r>
              <a:rPr lang="es-ES" sz="2000">
                <a:solidFill>
                  <a:schemeClr val="tx1"/>
                </a:solidFill>
                <a:latin typeface="Arial"/>
                <a:cs typeface="Arial"/>
              </a:rPr>
              <a:t>-Do (CKD) </a:t>
            </a:r>
            <a:r>
              <a:rPr lang="es-ES" sz="2000" err="1">
                <a:solidFill>
                  <a:schemeClr val="tx1"/>
                </a:solidFill>
                <a:latin typeface="Arial"/>
                <a:cs typeface="Arial"/>
              </a:rPr>
              <a:t>model</a:t>
            </a:r>
            <a:endParaRPr lang="es-ES" sz="2000">
              <a:solidFill>
                <a:schemeClr val="tx1"/>
              </a:solidFill>
              <a:latin typeface="Arial"/>
              <a:cs typeface="Arial"/>
            </a:endParaRPr>
          </a:p>
          <a:p>
            <a:pPr marL="623570" lvl="1">
              <a:buFont typeface="+mj-lt"/>
              <a:buAutoNum type="alphaLcParenR"/>
            </a:pPr>
            <a:r>
              <a:rPr lang="es-ES" sz="2000" err="1">
                <a:solidFill>
                  <a:schemeClr val="tx1"/>
                </a:solidFill>
                <a:latin typeface="Arial"/>
                <a:cs typeface="Arial"/>
              </a:rPr>
              <a:t>Science-actions</a:t>
            </a:r>
            <a:r>
              <a:rPr lang="es-ES" sz="2000">
                <a:solidFill>
                  <a:schemeClr val="tx1"/>
                </a:solidFill>
                <a:latin typeface="Arial"/>
                <a:cs typeface="Arial"/>
              </a:rPr>
              <a:t>: Open-</a:t>
            </a:r>
            <a:r>
              <a:rPr lang="es-ES" sz="2000" err="1">
                <a:solidFill>
                  <a:schemeClr val="tx1"/>
                </a:solidFill>
                <a:latin typeface="Arial"/>
                <a:cs typeface="Arial"/>
              </a:rPr>
              <a:t>ended</a:t>
            </a:r>
            <a:r>
              <a:rPr lang="es-ES" sz="2000">
                <a:solidFill>
                  <a:schemeClr val="tx1"/>
                </a:solidFill>
                <a:latin typeface="Arial"/>
                <a:cs typeface="Arial"/>
              </a:rPr>
              <a:t> and </a:t>
            </a:r>
            <a:r>
              <a:rPr lang="es-ES" sz="2000" err="1">
                <a:solidFill>
                  <a:schemeClr val="tx1"/>
                </a:solidFill>
                <a:latin typeface="Arial"/>
                <a:cs typeface="Arial"/>
              </a:rPr>
              <a:t>structured</a:t>
            </a:r>
            <a:r>
              <a:rPr lang="es-ES" sz="20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2000" err="1">
                <a:solidFill>
                  <a:schemeClr val="tx1"/>
                </a:solidFill>
                <a:latin typeface="Arial"/>
                <a:cs typeface="Arial"/>
              </a:rPr>
              <a:t>scenarios</a:t>
            </a:r>
            <a:endParaRPr lang="es-ES" sz="2000">
              <a:solidFill>
                <a:schemeClr val="tx1"/>
              </a:solidFill>
              <a:latin typeface="Arial"/>
              <a:cs typeface="Arial"/>
            </a:endParaRPr>
          </a:p>
          <a:p>
            <a:pPr marL="623570" lvl="1">
              <a:buFont typeface="+mj-lt"/>
              <a:buAutoNum type="alphaLcParenR"/>
            </a:pPr>
            <a:r>
              <a:rPr lang="es-ES" sz="2000">
                <a:solidFill>
                  <a:schemeClr val="tx1"/>
                </a:solidFill>
                <a:latin typeface="Arial"/>
                <a:cs typeface="Arial"/>
              </a:rPr>
              <a:t>CONNECT </a:t>
            </a:r>
            <a:r>
              <a:rPr lang="es-ES" sz="2000" err="1">
                <a:solidFill>
                  <a:schemeClr val="tx1"/>
                </a:solidFill>
                <a:latin typeface="Arial"/>
                <a:cs typeface="Arial"/>
              </a:rPr>
              <a:t>platform</a:t>
            </a:r>
            <a:endParaRPr lang="es-ES" sz="2000">
              <a:solidFill>
                <a:schemeClr val="tx1"/>
              </a:solidFill>
              <a:latin typeface="Arial"/>
              <a:cs typeface="Arial"/>
            </a:endParaRPr>
          </a:p>
          <a:p>
            <a:pPr marL="623570" lvl="1">
              <a:buFont typeface="+mj-lt"/>
              <a:buAutoNum type="alphaLcParenR"/>
            </a:pPr>
            <a:r>
              <a:rPr lang="es-ES" sz="2000" err="1">
                <a:solidFill>
                  <a:schemeClr val="tx1"/>
                </a:solidFill>
                <a:latin typeface="Arial"/>
                <a:cs typeface="Arial"/>
              </a:rPr>
              <a:t>Partnerships</a:t>
            </a:r>
            <a:r>
              <a:rPr lang="es-ES" sz="200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s-ES" sz="2000">
              <a:solidFill>
                <a:schemeClr val="tx1"/>
              </a:solidFill>
            </a:endParaRPr>
          </a:p>
          <a:p>
            <a:pPr marL="623570" lvl="1">
              <a:buFont typeface="+mj-lt"/>
              <a:buAutoNum type="alphaLcParenR"/>
            </a:pPr>
            <a:r>
              <a:rPr lang="es-ES" sz="2000">
                <a:solidFill>
                  <a:schemeClr val="tx1"/>
                </a:solidFill>
                <a:latin typeface="Arial"/>
                <a:cs typeface="Arial"/>
              </a:rPr>
              <a:t>Coaching </a:t>
            </a:r>
            <a:endParaRPr lang="es-ES" sz="2000">
              <a:solidFill>
                <a:schemeClr val="tx1"/>
              </a:solidFill>
            </a:endParaRPr>
          </a:p>
          <a:p>
            <a:pPr marL="623570" lvl="1">
              <a:buAutoNum type="alphaLcParenR"/>
            </a:pPr>
            <a:r>
              <a:rPr lang="es-ES" sz="2000" err="1">
                <a:solidFill>
                  <a:schemeClr val="tx1"/>
                </a:solidFill>
                <a:latin typeface="Arial"/>
                <a:cs typeface="Arial"/>
              </a:rPr>
              <a:t>Engagement</a:t>
            </a:r>
            <a:endParaRPr lang="es-ES" sz="2000">
              <a:solidFill>
                <a:schemeClr val="tx1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/>
              <a:t>CONNECT in a </a:t>
            </a:r>
            <a:r>
              <a:rPr lang="es-ES" err="1"/>
              <a:t>nutshell</a:t>
            </a:r>
            <a:r>
              <a:rPr lang="es-ES"/>
              <a:t> (</a:t>
            </a:r>
            <a:r>
              <a:rPr lang="es-ES" err="1">
                <a:solidFill>
                  <a:schemeClr val="accent1"/>
                </a:solidFill>
              </a:rPr>
              <a:t>goals</a:t>
            </a:r>
            <a:r>
              <a:rPr lang="es-ES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s-ES"/>
              <a:t>HOW to </a:t>
            </a:r>
            <a:r>
              <a:rPr lang="es-ES" err="1">
                <a:solidFill>
                  <a:schemeClr val="accent1"/>
                </a:solidFill>
              </a:rPr>
              <a:t>benefit</a:t>
            </a:r>
            <a:r>
              <a:rPr lang="es-ES">
                <a:solidFill>
                  <a:schemeClr val="accent1"/>
                </a:solidFill>
              </a:rPr>
              <a:t> </a:t>
            </a:r>
            <a:r>
              <a:rPr lang="es-ES" err="1"/>
              <a:t>from</a:t>
            </a:r>
            <a:r>
              <a:rPr lang="es-ES"/>
              <a:t> CONNECT?</a:t>
            </a:r>
          </a:p>
          <a:p>
            <a:pPr marL="514350" indent="-514350">
              <a:buFont typeface="+mj-lt"/>
              <a:buAutoNum type="arabicPeriod"/>
            </a:pPr>
            <a:r>
              <a:rPr lang="es-ES"/>
              <a:t>HOW to </a:t>
            </a:r>
            <a:r>
              <a:rPr lang="es-ES" err="1"/>
              <a:t>get</a:t>
            </a:r>
            <a:r>
              <a:rPr lang="es-ES"/>
              <a:t> </a:t>
            </a:r>
            <a:r>
              <a:rPr lang="es-ES" err="1">
                <a:solidFill>
                  <a:schemeClr val="accent1"/>
                </a:solidFill>
              </a:rPr>
              <a:t>involved</a:t>
            </a:r>
            <a:r>
              <a:rPr lang="es-ES">
                <a:solidFill>
                  <a:schemeClr val="accent1"/>
                </a:solidFill>
              </a:rPr>
              <a:t> </a:t>
            </a:r>
            <a:r>
              <a:rPr lang="es-ES"/>
              <a:t>in CONNECT?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/>
              <a:t>Content:</a:t>
            </a:r>
          </a:p>
        </p:txBody>
      </p:sp>
    </p:spTree>
    <p:extLst>
      <p:ext uri="{BB962C8B-B14F-4D97-AF65-F5344CB8AC3E}">
        <p14:creationId xmlns:p14="http://schemas.microsoft.com/office/powerpoint/2010/main" xmlns="" val="28946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1228621E-7ABB-4212-9A77-37E231D4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8703"/>
            <a:ext cx="11098305" cy="2438628"/>
          </a:xfrm>
        </p:spPr>
        <p:txBody>
          <a:bodyPr lIns="91440" tIns="45720" rIns="91440" bIns="45720" anchor="b"/>
          <a:lstStyle/>
          <a:p>
            <a:r>
              <a:rPr lang="en-GB" sz="5400">
                <a:latin typeface="Arial "/>
                <a:cs typeface="Arial"/>
              </a:rPr>
              <a:t>1. The limitations of science education</a:t>
            </a:r>
            <a:endParaRPr lang="en-GB" noProof="0">
              <a:cs typeface="Arial"/>
            </a:endParaRP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D81B557F-EED4-4F67-BC6C-8A283FBC1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anchor="t"/>
          <a:lstStyle/>
          <a:p>
            <a:r>
              <a:rPr lang="en-GB">
                <a:latin typeface="Arial"/>
                <a:cs typeface="Arial"/>
              </a:rPr>
              <a:t>The importance of science capital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83959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7975135F-45A3-42FF-B70A-049F6F436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776" y="496727"/>
            <a:ext cx="10336618" cy="2373016"/>
          </a:xfrm>
        </p:spPr>
        <p:txBody>
          <a:bodyPr/>
          <a:lstStyle/>
          <a:p>
            <a:r>
              <a:rPr lang="en-GB" sz="3000" noProof="0">
                <a:solidFill>
                  <a:srgbClr val="404040"/>
                </a:solidFill>
              </a:rPr>
              <a:t>We all want more young people to be able to </a:t>
            </a:r>
            <a:r>
              <a:rPr lang="en-GB" sz="3000" b="1" noProof="0">
                <a:solidFill>
                  <a:srgbClr val="FF488A"/>
                </a:solidFill>
              </a:rPr>
              <a:t>think scientifically </a:t>
            </a:r>
            <a:r>
              <a:rPr lang="en-GB" sz="3000" noProof="0">
                <a:solidFill>
                  <a:srgbClr val="404040"/>
                </a:solidFill>
              </a:rPr>
              <a:t>in their everyday life and to </a:t>
            </a:r>
            <a:r>
              <a:rPr lang="en-GB" sz="3000" b="1">
                <a:solidFill>
                  <a:srgbClr val="FF488A"/>
                </a:solidFill>
              </a:rPr>
              <a:t>aspire to a career in science</a:t>
            </a:r>
            <a:endParaRPr lang="en-GB" sz="3000" noProof="0">
              <a:solidFill>
                <a:srgbClr val="404040"/>
              </a:solidFill>
            </a:endParaRPr>
          </a:p>
          <a:p>
            <a:r>
              <a:rPr lang="en-GB" sz="3000" noProof="0">
                <a:solidFill>
                  <a:srgbClr val="404040"/>
                </a:solidFill>
              </a:rPr>
              <a:t>According to recent research, there are too many students thinking tha</a:t>
            </a:r>
            <a:r>
              <a:rPr lang="en-GB" sz="3000" noProof="0"/>
              <a:t>t </a:t>
            </a:r>
            <a:r>
              <a:rPr lang="en-GB" sz="3000" b="1" noProof="0">
                <a:solidFill>
                  <a:srgbClr val="FF488A"/>
                </a:solidFill>
              </a:rPr>
              <a:t>‘science is not for me’</a:t>
            </a:r>
            <a:r>
              <a:rPr lang="en-GB" sz="3000" noProof="0"/>
              <a:t>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D047422F-62B7-46FC-8A40-DF52D296A0FD}"/>
              </a:ext>
            </a:extLst>
          </p:cNvPr>
          <p:cNvSpPr txBox="1"/>
          <p:nvPr/>
        </p:nvSpPr>
        <p:spPr>
          <a:xfrm>
            <a:off x="2921212" y="3440681"/>
            <a:ext cx="6097772" cy="13617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Why </a:t>
            </a:r>
            <a:r>
              <a:rPr lang="en-GB"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Calibri" panose="020F0502020204030204" pitchFamily="34" charset="0"/>
                <a:cs typeface="Times New Roman"/>
              </a:rPr>
              <a:t>is it so difficult to change it</a:t>
            </a:r>
            <a:r>
              <a:rPr lang="en-GB" sz="40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?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="" xmlns:a16="http://schemas.microsoft.com/office/drawing/2014/main" id="{33408562-48EE-4C3D-9B6C-55128125879C}"/>
              </a:ext>
            </a:extLst>
          </p:cNvPr>
          <p:cNvSpPr/>
          <p:nvPr/>
        </p:nvSpPr>
        <p:spPr>
          <a:xfrm>
            <a:off x="5497575" y="4867275"/>
            <a:ext cx="735496" cy="1103243"/>
          </a:xfrm>
          <a:prstGeom prst="downArrow">
            <a:avLst/>
          </a:prstGeom>
          <a:solidFill>
            <a:srgbClr val="5AF8BE"/>
          </a:solidFill>
          <a:ln>
            <a:solidFill>
              <a:srgbClr val="5AF8BE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053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318346" y="4576903"/>
            <a:ext cx="6097772" cy="1806321"/>
            <a:chOff x="6466722" y="3546474"/>
            <a:chExt cx="6097772" cy="1806321"/>
          </a:xfrm>
        </p:grpSpPr>
        <p:sp>
          <p:nvSpPr>
            <p:cNvPr id="7" name="CaixaDeTexto 6">
              <a:extLst>
                <a:ext uri="{FF2B5EF4-FFF2-40B4-BE49-F238E27FC236}">
                  <a16:creationId xmlns="" xmlns:a16="http://schemas.microsoft.com/office/drawing/2014/main" id="{D047422F-62B7-46FC-8A40-DF52D296A0FD}"/>
                </a:ext>
              </a:extLst>
            </p:cNvPr>
            <p:cNvSpPr txBox="1"/>
            <p:nvPr/>
          </p:nvSpPr>
          <p:spPr>
            <a:xfrm>
              <a:off x="6466722" y="3546474"/>
              <a:ext cx="6097772" cy="7030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4000" b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What can we do?</a:t>
              </a:r>
            </a:p>
          </p:txBody>
        </p:sp>
        <p:sp>
          <p:nvSpPr>
            <p:cNvPr id="8" name="Seta: Para Baixo 7">
              <a:extLst>
                <a:ext uri="{FF2B5EF4-FFF2-40B4-BE49-F238E27FC236}">
                  <a16:creationId xmlns="" xmlns:a16="http://schemas.microsoft.com/office/drawing/2014/main" id="{33408562-48EE-4C3D-9B6C-55128125879C}"/>
                </a:ext>
              </a:extLst>
            </p:cNvPr>
            <p:cNvSpPr/>
            <p:nvPr/>
          </p:nvSpPr>
          <p:spPr>
            <a:xfrm>
              <a:off x="9032302" y="4249552"/>
              <a:ext cx="735496" cy="1103243"/>
            </a:xfrm>
            <a:prstGeom prst="downArrow">
              <a:avLst/>
            </a:prstGeom>
            <a:solidFill>
              <a:srgbClr val="5AF8BE"/>
            </a:solidFill>
            <a:ln>
              <a:solidFill>
                <a:srgbClr val="5AF8BE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highlight>
                  <a:srgbClr val="FFFF00"/>
                </a:highlight>
              </a:endParaRPr>
            </a:p>
          </p:txBody>
        </p:sp>
      </p:grpSp>
      <p:sp>
        <p:nvSpPr>
          <p:cNvPr id="5" name="CaixaDeTexto 5">
            <a:extLst>
              <a:ext uri="{FF2B5EF4-FFF2-40B4-BE49-F238E27FC236}">
                <a16:creationId xmlns="" xmlns:a16="http://schemas.microsoft.com/office/drawing/2014/main" id="{0FCFC3B2-003F-4334-ACF0-1C1BBFF6AD2F}"/>
              </a:ext>
            </a:extLst>
          </p:cNvPr>
          <p:cNvSpPr txBox="1"/>
          <p:nvPr/>
        </p:nvSpPr>
        <p:spPr>
          <a:xfrm>
            <a:off x="770371" y="483992"/>
            <a:ext cx="9823623" cy="64786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000" dirty="0">
                <a:solidFill>
                  <a:srgbClr val="404040"/>
                </a:solidFill>
                <a:latin typeface="Arial"/>
                <a:cs typeface="Arial"/>
              </a:rPr>
              <a:t>These students lack the so-called </a:t>
            </a:r>
            <a:r>
              <a:rPr lang="en-GB" sz="3000" dirty="0">
                <a:solidFill>
                  <a:srgbClr val="4472C4"/>
                </a:solidFill>
                <a:latin typeface="Arial"/>
                <a:cs typeface="Arial"/>
              </a:rPr>
              <a:t>‘science capital’</a:t>
            </a:r>
            <a:r>
              <a:rPr lang="en-GB" sz="3000" dirty="0">
                <a:solidFill>
                  <a:srgbClr val="404040"/>
                </a:solidFill>
                <a:latin typeface="Arial"/>
                <a:cs typeface="Arial"/>
              </a:rPr>
              <a:t>, which refers to their </a:t>
            </a:r>
            <a:r>
              <a:rPr lang="en-GB" sz="3000" dirty="0">
                <a:solidFill>
                  <a:srgbClr val="FF488A"/>
                </a:solidFill>
                <a:latin typeface="Arial"/>
                <a:cs typeface="Arial"/>
              </a:rPr>
              <a:t>scientific knowledge, attitudes, skills </a:t>
            </a:r>
            <a:r>
              <a:rPr lang="en-GB" sz="3000" dirty="0">
                <a:latin typeface="Arial"/>
                <a:cs typeface="Arial"/>
              </a:rPr>
              <a:t>and</a:t>
            </a:r>
            <a:r>
              <a:rPr lang="en-GB" sz="3000" dirty="0">
                <a:solidFill>
                  <a:srgbClr val="FF488A"/>
                </a:solidFill>
                <a:latin typeface="Arial"/>
                <a:cs typeface="Arial"/>
              </a:rPr>
              <a:t> experience. </a:t>
            </a:r>
            <a:r>
              <a:rPr lang="en-GB" sz="3000" dirty="0" smtClean="0">
                <a:solidFill>
                  <a:srgbClr val="404040"/>
                </a:solidFill>
                <a:latin typeface="Arial"/>
                <a:cs typeface="Arial"/>
              </a:rPr>
              <a:t>This </a:t>
            </a:r>
            <a:r>
              <a:rPr lang="en-GB" sz="3000" dirty="0">
                <a:solidFill>
                  <a:srgbClr val="404040"/>
                </a:solidFill>
                <a:latin typeface="Arial"/>
                <a:cs typeface="Arial"/>
              </a:rPr>
              <a:t>especially affects those from disadvantaged backgrounds. </a:t>
            </a:r>
          </a:p>
          <a:p>
            <a:endParaRPr lang="en-GB" sz="3000" dirty="0">
              <a:solidFill>
                <a:srgbClr val="40404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GB" sz="3000" dirty="0">
                <a:solidFill>
                  <a:srgbClr val="404040"/>
                </a:solidFill>
                <a:latin typeface="Arial"/>
                <a:cs typeface="Arial"/>
              </a:rPr>
              <a:t>These students may not see themselves as future scientists due to key factors that influence their aspirations: </a:t>
            </a:r>
            <a:endParaRPr lang="en-GB" sz="30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6745" indent="-626745">
              <a:spcBef>
                <a:spcPts val="300"/>
              </a:spcBef>
              <a:spcAft>
                <a:spcPts val="300"/>
              </a:spcAft>
              <a:buClr>
                <a:srgbClr val="4472C4"/>
              </a:buClr>
              <a:buFont typeface="Arial" panose="020B0604020202020204" pitchFamily="34" charset="0"/>
              <a:buChar char="→"/>
            </a:pPr>
            <a:r>
              <a:rPr lang="en-GB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cultural familiarity with science;</a:t>
            </a:r>
          </a:p>
          <a:p>
            <a:pPr marL="626745" indent="-626745">
              <a:spcBef>
                <a:spcPts val="300"/>
              </a:spcBef>
              <a:spcAft>
                <a:spcPts val="300"/>
              </a:spcAft>
              <a:buClr>
                <a:srgbClr val="4472C4"/>
              </a:buClr>
              <a:buFont typeface="Arial" panose="020B0604020202020204" pitchFamily="34" charset="0"/>
              <a:buChar char="→"/>
            </a:pPr>
            <a:r>
              <a:rPr lang="en-GB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role models;</a:t>
            </a:r>
          </a:p>
          <a:p>
            <a:pPr marL="626745" indent="-626745">
              <a:spcBef>
                <a:spcPts val="300"/>
              </a:spcBef>
              <a:spcAft>
                <a:spcPts val="300"/>
              </a:spcAft>
              <a:buClr>
                <a:srgbClr val="4472C4"/>
              </a:buClr>
              <a:buFont typeface="Arial" panose="020B0604020202020204" pitchFamily="34" charset="0"/>
              <a:buChar char="→"/>
            </a:pPr>
            <a:r>
              <a:rPr lang="en-GB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opportunities to engage with </a:t>
            </a:r>
            <a:br>
              <a:rPr lang="en-GB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outside formal education.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2400" dirty="0">
              <a:solidFill>
                <a:srgbClr val="4B65D9"/>
              </a:solidFill>
              <a:cs typeface="Calibri"/>
            </a:endParaRPr>
          </a:p>
          <a:p>
            <a:endParaRPr lang="en-GB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437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958B70DD-3A43-465B-80AF-2531ADD22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2175" y="2279556"/>
            <a:ext cx="10241878" cy="1384551"/>
          </a:xfrm>
        </p:spPr>
        <p:txBody>
          <a:bodyPr lIns="91440" tIns="45720" rIns="91440" bIns="45720" anchor="t"/>
          <a:lstStyle/>
          <a:p>
            <a:pPr marL="0" indent="0">
              <a:buClr>
                <a:srgbClr val="FF488A"/>
              </a:buClr>
              <a:buNone/>
            </a:pPr>
            <a:r>
              <a:rPr lang="en-GB" sz="1800" b="1">
                <a:solidFill>
                  <a:srgbClr val="FF488A"/>
                </a:solidFill>
                <a:latin typeface="Arial"/>
                <a:cs typeface="Arial"/>
              </a:rPr>
              <a:t>MOTIVATION</a:t>
            </a:r>
            <a:r>
              <a:rPr lang="en-GB" sz="1800">
                <a:solidFill>
                  <a:srgbClr val="FF488A"/>
                </a:solidFill>
                <a:latin typeface="Arial"/>
                <a:cs typeface="Arial"/>
              </a:rPr>
              <a:t>:</a:t>
            </a:r>
            <a:r>
              <a:rPr lang="en-GB" sz="1800">
                <a:latin typeface="Arial"/>
                <a:cs typeface="Arial"/>
              </a:rPr>
              <a:t> </a:t>
            </a:r>
            <a:endParaRPr lang="en-GB" sz="1800" b="1">
              <a:latin typeface="Arial"/>
              <a:cs typeface="Arial"/>
            </a:endParaRPr>
          </a:p>
          <a:p>
            <a:pPr marL="542925" indent="-542925">
              <a:buClr>
                <a:srgbClr val="FF488A"/>
              </a:buClr>
              <a:buFont typeface="Wingdings" panose="05000000000000000000" pitchFamily="2" charset="2"/>
              <a:buChar char="ü"/>
            </a:pPr>
            <a:r>
              <a:rPr lang="en-GB" sz="1800">
                <a:latin typeface="Arial"/>
                <a:cs typeface="Arial"/>
              </a:rPr>
              <a:t>to learn science through the </a:t>
            </a:r>
            <a:r>
              <a:rPr lang="en-GB" sz="1800" b="1">
                <a:latin typeface="Arial"/>
                <a:cs typeface="Arial"/>
              </a:rPr>
              <a:t>scientific method</a:t>
            </a:r>
          </a:p>
          <a:p>
            <a:pPr marL="542925" indent="-542925">
              <a:buClr>
                <a:srgbClr val="FF488A"/>
              </a:buClr>
              <a:buFont typeface="Wingdings" panose="05000000000000000000" pitchFamily="2" charset="2"/>
              <a:buChar char="ü"/>
            </a:pPr>
            <a:r>
              <a:rPr lang="en-US" sz="1800">
                <a:latin typeface="Arial"/>
                <a:cs typeface="Calibri"/>
              </a:rPr>
              <a:t>to increase the capabilities and </a:t>
            </a:r>
            <a:r>
              <a:rPr lang="en-US" sz="1800" b="1">
                <a:latin typeface="Arial"/>
                <a:cs typeface="Calibri"/>
              </a:rPr>
              <a:t>motivation</a:t>
            </a:r>
            <a:r>
              <a:rPr lang="en-US" sz="1800">
                <a:latin typeface="Arial"/>
                <a:cs typeface="Calibri"/>
              </a:rPr>
              <a:t> towards science careers for all students </a:t>
            </a:r>
            <a:r>
              <a:rPr lang="en-US" sz="1800" b="1">
                <a:latin typeface="Arial"/>
                <a:cs typeface="Calibri"/>
              </a:rPr>
              <a:t>equally</a:t>
            </a:r>
            <a:endParaRPr lang="en-GB" sz="1800" b="1">
              <a:latin typeface="Arial"/>
              <a:cs typeface="Arial"/>
            </a:endParaRPr>
          </a:p>
          <a:p>
            <a:pPr marL="0" indent="0">
              <a:buClr>
                <a:srgbClr val="FF488A"/>
              </a:buClr>
              <a:buNone/>
            </a:pPr>
            <a:r>
              <a:rPr lang="en-US" sz="1800" b="1">
                <a:solidFill>
                  <a:srgbClr val="FF488A"/>
                </a:solidFill>
                <a:latin typeface="Arial"/>
                <a:cs typeface="Calibri"/>
              </a:rPr>
              <a:t>ENGAGEMENT:</a:t>
            </a:r>
          </a:p>
          <a:p>
            <a:pPr marL="542925" indent="-542925">
              <a:buClr>
                <a:srgbClr val="FF488A"/>
              </a:buClr>
              <a:buFont typeface="Wingdings" panose="05000000000000000000" pitchFamily="2" charset="2"/>
              <a:buChar char="ü"/>
            </a:pPr>
            <a:r>
              <a:rPr lang="en-GB" sz="1800" noProof="0">
                <a:latin typeface="Arial"/>
                <a:cs typeface="Arial"/>
              </a:rPr>
              <a:t>to </a:t>
            </a:r>
            <a:r>
              <a:rPr lang="en-GB" sz="1800">
                <a:latin typeface="Arial"/>
                <a:cs typeface="Arial"/>
              </a:rPr>
              <a:t>interact with</a:t>
            </a:r>
            <a:r>
              <a:rPr lang="en-GB" sz="1800" b="1">
                <a:latin typeface="Arial"/>
                <a:cs typeface="Arial"/>
              </a:rPr>
              <a:t> </a:t>
            </a:r>
            <a:r>
              <a:rPr lang="en-GB" sz="1800" b="1" noProof="0">
                <a:latin typeface="Arial"/>
                <a:cs typeface="Arial"/>
              </a:rPr>
              <a:t>scientists</a:t>
            </a:r>
            <a:endParaRPr lang="en-GB" sz="1800" b="1">
              <a:latin typeface="Arial"/>
              <a:cs typeface="Calibri"/>
            </a:endParaRPr>
          </a:p>
          <a:p>
            <a:pPr marL="542925" indent="-542925">
              <a:buClr>
                <a:srgbClr val="FF488A"/>
              </a:buClr>
              <a:buFont typeface="Wingdings" panose="05000000000000000000" pitchFamily="2" charset="2"/>
              <a:buChar char="ü"/>
            </a:pPr>
            <a:r>
              <a:rPr lang="en-GB" sz="1800" noProof="0">
                <a:latin typeface="Arial"/>
                <a:cs typeface="Arial"/>
              </a:rPr>
              <a:t>to </a:t>
            </a:r>
            <a:r>
              <a:rPr lang="en-GB" sz="1800">
                <a:latin typeface="Arial"/>
                <a:cs typeface="Arial"/>
              </a:rPr>
              <a:t>engage students'</a:t>
            </a:r>
            <a:r>
              <a:rPr lang="en-GB" sz="1800" b="1">
                <a:latin typeface="Arial"/>
                <a:cs typeface="Arial"/>
              </a:rPr>
              <a:t> families</a:t>
            </a:r>
            <a:r>
              <a:rPr lang="en-GB" sz="1800">
                <a:latin typeface="Arial"/>
                <a:cs typeface="Arial"/>
              </a:rPr>
              <a:t> in a participatory science process</a:t>
            </a:r>
          </a:p>
          <a:p>
            <a:pPr marL="542925" indent="-542925">
              <a:buClr>
                <a:srgbClr val="FF488A"/>
              </a:buClr>
              <a:buFont typeface="Wingdings" panose="05000000000000000000" pitchFamily="2" charset="2"/>
              <a:buChar char="ü"/>
            </a:pPr>
            <a:r>
              <a:rPr lang="en-US" sz="1800">
                <a:latin typeface="Arial"/>
                <a:ea typeface="+mn-lt"/>
                <a:cs typeface="+mn-lt"/>
              </a:rPr>
              <a:t>to stimulate a </a:t>
            </a:r>
            <a:r>
              <a:rPr lang="en-US" sz="1800" b="1">
                <a:latin typeface="Arial"/>
                <a:ea typeface="+mn-lt"/>
                <a:cs typeface="+mn-lt"/>
              </a:rPr>
              <a:t>shared interest in science</a:t>
            </a:r>
            <a:r>
              <a:rPr lang="en-US" sz="1800">
                <a:latin typeface="Arial"/>
                <a:ea typeface="+mn-lt"/>
                <a:cs typeface="+mn-lt"/>
              </a:rPr>
              <a:t> and future careers within families</a:t>
            </a:r>
            <a:endParaRPr lang="en-GB" sz="1800">
              <a:latin typeface="Arial"/>
              <a:ea typeface="+mn-lt"/>
              <a:cs typeface="+mn-lt"/>
            </a:endParaRPr>
          </a:p>
          <a:p>
            <a:pPr marL="0" indent="0">
              <a:buClr>
                <a:srgbClr val="FF488A"/>
              </a:buClr>
              <a:buNone/>
            </a:pPr>
            <a:r>
              <a:rPr lang="en-US" sz="1800" b="1">
                <a:solidFill>
                  <a:srgbClr val="FF488A"/>
                </a:solidFill>
                <a:latin typeface="Arial"/>
                <a:cs typeface="Calibri"/>
              </a:rPr>
              <a:t>IMPACT:</a:t>
            </a:r>
          </a:p>
          <a:p>
            <a:pPr marL="542925" indent="-542925">
              <a:buClr>
                <a:srgbClr val="FF488A"/>
              </a:buClr>
              <a:buFont typeface="Wingdings" panose="05000000000000000000" pitchFamily="2" charset="2"/>
              <a:buChar char="ü"/>
            </a:pPr>
            <a:r>
              <a:rPr lang="en-GB" sz="1800">
                <a:latin typeface="Arial"/>
                <a:cs typeface="Arial"/>
              </a:rPr>
              <a:t>to</a:t>
            </a:r>
            <a:r>
              <a:rPr lang="en-GB" sz="1800" noProof="0">
                <a:latin typeface="Arial"/>
                <a:cs typeface="Arial"/>
              </a:rPr>
              <a:t> </a:t>
            </a:r>
            <a:r>
              <a:rPr lang="en-GB" sz="1800">
                <a:latin typeface="Arial"/>
                <a:cs typeface="Arial"/>
              </a:rPr>
              <a:t>contribute to solve </a:t>
            </a:r>
            <a:r>
              <a:rPr lang="en-GB" sz="1800" b="1">
                <a:latin typeface="Arial"/>
                <a:cs typeface="Arial"/>
              </a:rPr>
              <a:t>community challenges </a:t>
            </a:r>
          </a:p>
          <a:p>
            <a:pPr marL="542925" indent="-542925">
              <a:buClr>
                <a:srgbClr val="FF488A"/>
              </a:buClr>
              <a:buFont typeface="Wingdings" panose="05000000000000000000" pitchFamily="2" charset="2"/>
              <a:buChar char="ü"/>
            </a:pPr>
            <a:r>
              <a:rPr lang="en-GB" sz="1800">
                <a:latin typeface="Arial"/>
                <a:cs typeface="Arial"/>
              </a:rPr>
              <a:t>to be aware of </a:t>
            </a:r>
            <a:r>
              <a:rPr lang="en-GB" sz="1800" noProof="0">
                <a:latin typeface="Arial"/>
                <a:cs typeface="Arial"/>
              </a:rPr>
              <a:t>the</a:t>
            </a:r>
            <a:r>
              <a:rPr lang="en-GB" sz="1800" b="1" noProof="0">
                <a:latin typeface="Arial"/>
                <a:cs typeface="Arial"/>
              </a:rPr>
              <a:t> impact</a:t>
            </a:r>
            <a:r>
              <a:rPr lang="en-GB" sz="1800" noProof="0">
                <a:latin typeface="Arial"/>
                <a:cs typeface="Arial"/>
              </a:rPr>
              <a:t> of science in the world</a:t>
            </a:r>
            <a:endParaRPr lang="en-GB" sz="1800">
              <a:latin typeface="Arial"/>
              <a:cs typeface="Arial"/>
            </a:endParaRPr>
          </a:p>
          <a:p>
            <a:pPr marL="0" indent="0">
              <a:buClr>
                <a:srgbClr val="FF488A"/>
              </a:buClr>
              <a:buNone/>
            </a:pPr>
            <a:endParaRPr lang="en-US" sz="2400" noProof="0">
              <a:latin typeface="Calibri"/>
              <a:cs typeface="Calibri"/>
            </a:endParaRPr>
          </a:p>
          <a:p>
            <a:pPr marL="0" indent="0">
              <a:buClr>
                <a:srgbClr val="FF488A"/>
              </a:buClr>
              <a:buNone/>
            </a:pPr>
            <a:endParaRPr lang="en-GB" sz="2400">
              <a:latin typeface="Arial "/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="" xmlns:a16="http://schemas.microsoft.com/office/drawing/2014/main" id="{001F1D75-702E-429E-8483-4D9E012F3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1700" y="657614"/>
            <a:ext cx="10407650" cy="5008221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GB" sz="2400" b="0" noProof="0" dirty="0">
                <a:latin typeface="Arial "/>
                <a:cs typeface="Arial"/>
              </a:rPr>
              <a:t>The </a:t>
            </a:r>
            <a:r>
              <a:rPr lang="en-GB" sz="2400" noProof="0" dirty="0">
                <a:solidFill>
                  <a:srgbClr val="5AF8BE"/>
                </a:solidFill>
                <a:latin typeface="Arial "/>
                <a:cs typeface="Arial"/>
              </a:rPr>
              <a:t>SOLUTION</a:t>
            </a:r>
            <a:r>
              <a:rPr lang="en-GB" sz="2400" b="0" noProof="0" dirty="0">
                <a:latin typeface="Arial "/>
                <a:cs typeface="Arial"/>
              </a:rPr>
              <a:t> is to change </a:t>
            </a:r>
            <a:r>
              <a:rPr lang="en-GB" sz="2400" b="0" noProof="0" dirty="0">
                <a:solidFill>
                  <a:srgbClr val="4A65D8"/>
                </a:solidFill>
                <a:latin typeface="Arial "/>
                <a:cs typeface="Arial"/>
              </a:rPr>
              <a:t>how students learn</a:t>
            </a:r>
            <a:r>
              <a:rPr lang="en-GB" sz="2400" b="0" noProof="0" dirty="0">
                <a:latin typeface="Arial "/>
                <a:cs typeface="Arial"/>
              </a:rPr>
              <a:t> </a:t>
            </a:r>
            <a:r>
              <a:rPr lang="en-GB" sz="2400" b="0" noProof="0" dirty="0">
                <a:solidFill>
                  <a:srgbClr val="4A65D8"/>
                </a:solidFill>
                <a:latin typeface="Arial "/>
                <a:cs typeface="Arial"/>
              </a:rPr>
              <a:t>science</a:t>
            </a:r>
            <a:r>
              <a:rPr lang="en-GB" sz="2400" b="0" noProof="0" dirty="0">
                <a:latin typeface="Arial "/>
                <a:cs typeface="Arial"/>
              </a:rPr>
              <a:t> and make </a:t>
            </a:r>
            <a:r>
              <a:rPr lang="en-GB" sz="2400" b="0" noProof="0" dirty="0">
                <a:solidFill>
                  <a:srgbClr val="4A65D8"/>
                </a:solidFill>
                <a:latin typeface="Arial "/>
                <a:cs typeface="Arial"/>
              </a:rPr>
              <a:t>science education more accessible</a:t>
            </a:r>
            <a:r>
              <a:rPr lang="en-GB" sz="2400" b="0" noProof="0" dirty="0">
                <a:latin typeface="Arial "/>
                <a:cs typeface="Arial"/>
              </a:rPr>
              <a:t> </a:t>
            </a:r>
            <a:r>
              <a:rPr lang="en-GB" sz="2400" b="0" noProof="0" dirty="0">
                <a:solidFill>
                  <a:srgbClr val="4A65D8"/>
                </a:solidFill>
                <a:latin typeface="Arial "/>
                <a:cs typeface="Arial"/>
              </a:rPr>
              <a:t>and appealing </a:t>
            </a:r>
            <a:r>
              <a:rPr lang="en-GB" sz="2400" b="0" noProof="0" dirty="0">
                <a:latin typeface="Arial "/>
                <a:cs typeface="Arial"/>
              </a:rPr>
              <a:t>to students by </a:t>
            </a:r>
            <a:r>
              <a:rPr lang="en-GB" sz="2400" b="0" dirty="0">
                <a:solidFill>
                  <a:srgbClr val="4A65D8"/>
                </a:solidFill>
                <a:latin typeface="Arial "/>
                <a:cs typeface="Arial"/>
              </a:rPr>
              <a:t>adding more opportunities</a:t>
            </a:r>
            <a:r>
              <a:rPr lang="en-GB" sz="2400" b="0" noProof="0" dirty="0">
                <a:latin typeface="Arial "/>
                <a:cs typeface="Arial"/>
              </a:rPr>
              <a:t> into the curriculum that </a:t>
            </a:r>
            <a:r>
              <a:rPr lang="en-GB" sz="2400" b="0" dirty="0">
                <a:latin typeface="Arial "/>
                <a:cs typeface="Arial"/>
              </a:rPr>
              <a:t>allows </a:t>
            </a:r>
            <a:r>
              <a:rPr lang="en-GB" sz="2400" b="0" noProof="0" dirty="0">
                <a:latin typeface="Arial "/>
                <a:cs typeface="Arial"/>
              </a:rPr>
              <a:t>them:</a:t>
            </a:r>
            <a:r>
              <a:rPr lang="en-GB" sz="2400" b="0" dirty="0">
                <a:latin typeface="Arial"/>
                <a:cs typeface="Arial"/>
              </a:rPr>
              <a:t> </a:t>
            </a:r>
            <a:endParaRPr lang="en-GB" sz="2400" b="0" noProof="0" dirty="0"/>
          </a:p>
        </p:txBody>
      </p:sp>
    </p:spTree>
    <p:extLst>
      <p:ext uri="{BB962C8B-B14F-4D97-AF65-F5344CB8AC3E}">
        <p14:creationId xmlns:p14="http://schemas.microsoft.com/office/powerpoint/2010/main" xmlns="" val="3203377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835278-214F-E04F-B74C-C7F0D77A32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687" y="998724"/>
            <a:ext cx="3937498" cy="54368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E6D09A-9FF8-154F-8192-3E09D3DB6AB2}"/>
              </a:ext>
            </a:extLst>
          </p:cNvPr>
          <p:cNvSpPr txBox="1"/>
          <p:nvPr/>
        </p:nvSpPr>
        <p:spPr>
          <a:xfrm>
            <a:off x="4561522" y="2562977"/>
            <a:ext cx="7243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4A65D8"/>
                </a:solidFill>
                <a:cs typeface="Arial" panose="020B0604020202020204" pitchFamily="34" charset="0"/>
              </a:rPr>
              <a:t>Schools</a:t>
            </a:r>
            <a:r>
              <a:rPr lang="en-GB" sz="2000" dirty="0">
                <a:cs typeface="Arial" panose="020B0604020202020204" pitchFamily="34" charset="0"/>
              </a:rPr>
              <a:t>, in cooperation with other stakeholders, become an agent of community well-being;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488A"/>
                </a:solidFill>
                <a:cs typeface="Arial" panose="020B0604020202020204" pitchFamily="34" charset="0"/>
              </a:rPr>
              <a:t>Scientists</a:t>
            </a:r>
            <a:r>
              <a:rPr lang="en-GB" sz="2000" dirty="0">
                <a:cs typeface="Arial" panose="020B0604020202020204" pitchFamily="34" charset="0"/>
              </a:rPr>
              <a:t> from enterprise, civil and wider society are actively involved in bringing real-life projects into the classroom;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5AF8BE"/>
                </a:solidFill>
                <a:cs typeface="Arial" panose="020B0604020202020204" pitchFamily="34" charset="0"/>
              </a:rPr>
              <a:t>Local Communities</a:t>
            </a:r>
            <a:r>
              <a:rPr lang="en-GB" sz="2000" dirty="0">
                <a:solidFill>
                  <a:srgbClr val="5AF8BE"/>
                </a:solidFill>
                <a:cs typeface="Arial" panose="020B0604020202020204" pitchFamily="34" charset="0"/>
              </a:rPr>
              <a:t> </a:t>
            </a:r>
            <a:r>
              <a:rPr lang="en-GB" sz="2000" dirty="0">
                <a:cs typeface="Arial" panose="020B0604020202020204" pitchFamily="34" charset="0"/>
              </a:rPr>
              <a:t>including families are encouraged to become real partners in school life and activities.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70687" y="407534"/>
            <a:ext cx="10515600" cy="591190"/>
          </a:xfrm>
        </p:spPr>
        <p:txBody>
          <a:bodyPr lIns="91440" tIns="45720" rIns="91440" bIns="45720" anchor="t"/>
          <a:lstStyle/>
          <a:p>
            <a:r>
              <a:rPr lang="en-GB" sz="2800">
                <a:solidFill>
                  <a:schemeClr val="tx1"/>
                </a:solidFill>
                <a:latin typeface="Arial"/>
                <a:cs typeface="Arial"/>
              </a:rPr>
              <a:t>The term </a:t>
            </a:r>
            <a:r>
              <a:rPr lang="en-GB" sz="2800">
                <a:solidFill>
                  <a:srgbClr val="4A65D8"/>
                </a:solidFill>
                <a:latin typeface="Arial"/>
                <a:cs typeface="Arial"/>
              </a:rPr>
              <a:t>“open schooling” </a:t>
            </a:r>
            <a:r>
              <a:rPr lang="en-GB" sz="2800">
                <a:solidFill>
                  <a:schemeClr val="tx1"/>
                </a:solidFill>
                <a:latin typeface="Arial"/>
                <a:cs typeface="Arial"/>
              </a:rPr>
              <a:t>emerged  in 2015</a:t>
            </a:r>
            <a:r>
              <a:rPr lang="pt-PT" sz="3200"/>
              <a:t/>
            </a:r>
            <a:br>
              <a:rPr lang="pt-PT" sz="3200"/>
            </a:br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0B417D79-522D-024A-A3DB-B4822B79673D}"/>
              </a:ext>
            </a:extLst>
          </p:cNvPr>
          <p:cNvSpPr/>
          <p:nvPr/>
        </p:nvSpPr>
        <p:spPr>
          <a:xfrm>
            <a:off x="4686212" y="4871301"/>
            <a:ext cx="6994568" cy="1015663"/>
          </a:xfrm>
          <a:prstGeom prst="rect">
            <a:avLst/>
          </a:prstGeom>
          <a:noFill/>
          <a:ln>
            <a:solidFill>
              <a:srgbClr val="4A65D8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/>
              <a:t>The European Commission’s goal is to increase the uptake of science studies and science-based careers to improve scientific literacy, employability and competitiveness. 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727076" y="1340693"/>
            <a:ext cx="7325677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/>
              <a:t>Open Schooling</a:t>
            </a:r>
            <a:r>
              <a:rPr lang="en-GB" sz="2000"/>
              <a:t> is a novel approach promoted by the </a:t>
            </a:r>
            <a:r>
              <a:rPr lang="en-GB" sz="2000" i="1"/>
              <a:t>European Commission  </a:t>
            </a:r>
            <a:r>
              <a:rPr lang="en-GB" sz="2000"/>
              <a:t>to support  cooperation between</a:t>
            </a:r>
            <a:r>
              <a:rPr lang="en-GB" sz="2000">
                <a:solidFill>
                  <a:srgbClr val="4A65D8"/>
                </a:solidFill>
              </a:rPr>
              <a:t> </a:t>
            </a:r>
            <a:r>
              <a:rPr lang="en-GB" sz="2000" b="1">
                <a:solidFill>
                  <a:srgbClr val="4A65D8"/>
                </a:solidFill>
              </a:rPr>
              <a:t>schools</a:t>
            </a:r>
            <a:r>
              <a:rPr lang="en-GB" sz="2000">
                <a:solidFill>
                  <a:srgbClr val="4A65D8"/>
                </a:solidFill>
              </a:rPr>
              <a:t> </a:t>
            </a:r>
            <a:r>
              <a:rPr lang="en-GB" sz="2000"/>
              <a:t>with </a:t>
            </a:r>
            <a:r>
              <a:rPr lang="en-GB" sz="2000" b="1">
                <a:solidFill>
                  <a:srgbClr val="FF488A"/>
                </a:solidFill>
              </a:rPr>
              <a:t>scientists</a:t>
            </a:r>
            <a:r>
              <a:rPr lang="en-GB" sz="2000">
                <a:solidFill>
                  <a:srgbClr val="FF488A"/>
                </a:solidFill>
              </a:rPr>
              <a:t> </a:t>
            </a:r>
            <a:r>
              <a:rPr lang="en-GB" sz="2000"/>
              <a:t>and </a:t>
            </a:r>
            <a:r>
              <a:rPr lang="en-GB" sz="2000" b="1">
                <a:solidFill>
                  <a:srgbClr val="5AF8BE"/>
                </a:solidFill>
              </a:rPr>
              <a:t>local communities </a:t>
            </a:r>
            <a:r>
              <a:rPr lang="en-GB" sz="2000"/>
              <a:t>for youth to solve real problems.</a:t>
            </a:r>
          </a:p>
        </p:txBody>
      </p:sp>
    </p:spTree>
    <p:extLst>
      <p:ext uri="{BB962C8B-B14F-4D97-AF65-F5344CB8AC3E}">
        <p14:creationId xmlns:p14="http://schemas.microsoft.com/office/powerpoint/2010/main" xmlns="" val="2147347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07B38190BFF541A231F7D62D9BCF00" ma:contentTypeVersion="11" ma:contentTypeDescription="Crear nuevo documento." ma:contentTypeScope="" ma:versionID="6d31250b0834c9730cab5ea2ac3649cf">
  <xsd:schema xmlns:xsd="http://www.w3.org/2001/XMLSchema" xmlns:xs="http://www.w3.org/2001/XMLSchema" xmlns:p="http://schemas.microsoft.com/office/2006/metadata/properties" xmlns:ns2="cef3232c-b6af-437e-ae9f-c6ecd9af8d41" xmlns:ns3="ff3d860b-97a0-44a6-bb5f-b175acd50800" targetNamespace="http://schemas.microsoft.com/office/2006/metadata/properties" ma:root="true" ma:fieldsID="d8b727bf93c4b0bba582c2f47ddb0f81" ns2:_="" ns3:_="">
    <xsd:import namespace="cef3232c-b6af-437e-ae9f-c6ecd9af8d41"/>
    <xsd:import namespace="ff3d860b-97a0-44a6-bb5f-b175acd508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3232c-b6af-437e-ae9f-c6ecd9af8d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d860b-97a0-44a6-bb5f-b175acd508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2B2B2E-8121-40C4-931D-AFD0948721E6}">
  <ds:schemaRefs>
    <ds:schemaRef ds:uri="cef3232c-b6af-437e-ae9f-c6ecd9af8d41"/>
    <ds:schemaRef ds:uri="ff3d860b-97a0-44a6-bb5f-b175acd508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C1CD3C1-2CEF-4B24-BDB5-B83D6A0A3C18}">
  <ds:schemaRefs>
    <ds:schemaRef ds:uri="http://schemas.microsoft.com/office/infopath/2007/PartnerControls"/>
    <ds:schemaRef ds:uri="cef3232c-b6af-437e-ae9f-c6ecd9af8d4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ff3d860b-97a0-44a6-bb5f-b175acd50800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C776A28-4CF5-4A63-9E7E-D8DEC08C70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1862</Words>
  <Application>Microsoft Office PowerPoint</Application>
  <PresentationFormat>Προσαρμογή</PresentationFormat>
  <Paragraphs>348</Paragraphs>
  <Slides>36</Slides>
  <Notes>4</Notes>
  <HiddenSlides>19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Tema do Office</vt:lpstr>
      <vt:lpstr>Connect:  A new project in the Scientix Projects Database: What Connect means for Greece</vt:lpstr>
      <vt:lpstr>CONNECT:</vt:lpstr>
      <vt:lpstr>How can Connect help you improve science education?</vt:lpstr>
      <vt:lpstr>Διαφάνεια 4</vt:lpstr>
      <vt:lpstr>1. The limitations of science education</vt:lpstr>
      <vt:lpstr>Διαφάνεια 6</vt:lpstr>
      <vt:lpstr>Διαφάνεια 7</vt:lpstr>
      <vt:lpstr>Διαφάνεια 8</vt:lpstr>
      <vt:lpstr>The term “open schooling” emerged  in 2015 </vt:lpstr>
      <vt:lpstr>Διαφάνεια 10</vt:lpstr>
      <vt:lpstr>CONNECT focuses in three main pillars:</vt:lpstr>
      <vt:lpstr>3. WHAT does CONNECT offer?</vt:lpstr>
      <vt:lpstr>CARE – KNOW – DO model </vt:lpstr>
      <vt:lpstr>a) CARE – KNOW – DO model </vt:lpstr>
      <vt:lpstr>Διαφάνεια 15</vt:lpstr>
      <vt:lpstr>Διαφάνεια 16</vt:lpstr>
      <vt:lpstr>Διαφάνεια 17</vt:lpstr>
      <vt:lpstr>Διαφάνεια 18</vt:lpstr>
      <vt:lpstr>Διαφάνεια 19</vt:lpstr>
      <vt:lpstr>c) CONNECT Platform</vt:lpstr>
      <vt:lpstr>c) CONNECT Platform (for teachers) </vt:lpstr>
      <vt:lpstr>d) CONNECT Partnerships</vt:lpstr>
      <vt:lpstr>e) CONNECT Coaching</vt:lpstr>
      <vt:lpstr>Διαφάνεια 24</vt:lpstr>
      <vt:lpstr>4. CONNECT in a nutshell</vt:lpstr>
      <vt:lpstr>Διαφάνεια 26</vt:lpstr>
      <vt:lpstr>Διαφάνεια 27</vt:lpstr>
      <vt:lpstr>5. HOW to benefit from CONNECT?</vt:lpstr>
      <vt:lpstr>What could prevent me, as a teacher, to promote change towards open schooling?</vt:lpstr>
      <vt:lpstr>Διαφάνεια 30</vt:lpstr>
      <vt:lpstr>Διαφάνεια 31</vt:lpstr>
      <vt:lpstr>6. HOW to get involved in  CONNECT?</vt:lpstr>
      <vt:lpstr>HOW to get involved in CONNECT</vt:lpstr>
      <vt:lpstr>CONNECT supporting bodies</vt:lpstr>
      <vt:lpstr>Διαφάνεια 35</vt:lpstr>
      <vt:lpstr>Ευχαριστώ!  https://www.connect-science.net/  panselin@gmail.com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Asus</dc:creator>
  <cp:lastModifiedBy>Γιώργος Πανσεληνάς</cp:lastModifiedBy>
  <cp:revision>42</cp:revision>
  <dcterms:created xsi:type="dcterms:W3CDTF">2020-08-28T07:46:00Z</dcterms:created>
  <dcterms:modified xsi:type="dcterms:W3CDTF">2021-05-29T09:18:33Z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2070-11.2.0.9665</vt:lpwstr>
  </property>
  <property fmtid="{D5CDD505-2E9C-101B-9397-08002B2CF9AE}" pid="3" name="ContentTypeId">
    <vt:lpwstr>0x010100EA07B38190BFF541A231F7D62D9BCF00</vt:lpwstr>
  </property>
</Properties>
</file>